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2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3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notesSlides/notesSlide2.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6.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5.xml" ContentType="application/vnd.openxmlformats-officedocument.presentationml.notesSlide+xml"/>
  <Override PartName="/ppt/slideLayouts/slideLayout4.xml" ContentType="application/vnd.openxmlformats-officedocument.presentationml.slideLayout+xml"/>
  <Override PartName="/ppt/notesSlides/notesSlide7.xml" ContentType="application/vnd.openxmlformats-officedocument.presentationml.notes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8.xml" ContentType="application/vnd.openxmlformats-officedocument.presentationml.notesSlide+xml"/>
  <Override PartName="/ppt/slideLayouts/slideLayout1.xml" ContentType="application/vnd.openxmlformats-officedocument.presentationml.slideLayout+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33" r:id="rId3"/>
    <p:sldId id="328" r:id="rId4"/>
    <p:sldId id="332" r:id="rId5"/>
    <p:sldId id="334" r:id="rId6"/>
    <p:sldId id="335" r:id="rId7"/>
    <p:sldId id="336" r:id="rId8"/>
    <p:sldId id="337" r:id="rId9"/>
    <p:sldId id="338" r:id="rId10"/>
    <p:sldId id="339" r:id="rId11"/>
    <p:sldId id="384" r:id="rId12"/>
    <p:sldId id="385" r:id="rId13"/>
    <p:sldId id="386" r:id="rId14"/>
    <p:sldId id="387" r:id="rId15"/>
    <p:sldId id="388" r:id="rId16"/>
    <p:sldId id="389"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A2C8DC-C5EE-4A09-BCF9-B33ECFDDD378}">
          <p14:sldIdLst>
            <p14:sldId id="256"/>
            <p14:sldId id="333"/>
            <p14:sldId id="328"/>
            <p14:sldId id="332"/>
            <p14:sldId id="334"/>
            <p14:sldId id="335"/>
            <p14:sldId id="336"/>
            <p14:sldId id="337"/>
            <p14:sldId id="338"/>
            <p14:sldId id="339"/>
            <p14:sldId id="384"/>
            <p14:sldId id="385"/>
            <p14:sldId id="386"/>
            <p14:sldId id="387"/>
            <p14:sldId id="388"/>
            <p14:sldId id="389"/>
            <p14:sldId id="370"/>
            <p14:sldId id="371"/>
            <p14:sldId id="372"/>
            <p14:sldId id="373"/>
            <p14:sldId id="374"/>
            <p14:sldId id="375"/>
            <p14:sldId id="376"/>
            <p14:sldId id="377"/>
            <p14:sldId id="378"/>
            <p14:sldId id="379"/>
            <p14:sldId id="380"/>
            <p14:sldId id="381"/>
            <p14:sldId id="382"/>
            <p14:sldId id="3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Duc Tien" initials="NDT"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0000FF"/>
    <a:srgbClr val="CC0000"/>
    <a:srgbClr val="EFA5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60" autoAdjust="0"/>
    <p:restoredTop sz="79698" autoAdjust="0"/>
  </p:normalViewPr>
  <p:slideViewPr>
    <p:cSldViewPr>
      <p:cViewPr varScale="1">
        <p:scale>
          <a:sx n="93" d="100"/>
          <a:sy n="93" d="100"/>
        </p:scale>
        <p:origin x="2430" y="78"/>
      </p:cViewPr>
      <p:guideLst>
        <p:guide orient="horz" pos="2160"/>
        <p:guide pos="2880"/>
      </p:guideLst>
    </p:cSldViewPr>
  </p:slideViewPr>
  <p:outlineViewPr>
    <p:cViewPr>
      <p:scale>
        <a:sx n="33" d="100"/>
        <a:sy n="33" d="100"/>
      </p:scale>
      <p:origin x="0" y="3468"/>
    </p:cViewPr>
  </p:outlineViewPr>
  <p:notesTextViewPr>
    <p:cViewPr>
      <p:scale>
        <a:sx n="100" d="100"/>
        <a:sy n="100" d="100"/>
      </p:scale>
      <p:origin x="0" y="0"/>
    </p:cViewPr>
  </p:notesTextViewPr>
  <p:sorterViewPr>
    <p:cViewPr>
      <p:scale>
        <a:sx n="125" d="100"/>
        <a:sy n="125" d="100"/>
      </p:scale>
      <p:origin x="0" y="0"/>
    </p:cViewPr>
  </p:sorterViewPr>
  <p:notesViewPr>
    <p:cSldViewPr>
      <p:cViewPr varScale="1">
        <p:scale>
          <a:sx n="66" d="100"/>
          <a:sy n="66" d="100"/>
        </p:scale>
        <p:origin x="-2760"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66"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65"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64"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Duc Tien" userId="1d425f06-52f5-490b-9f00-5a0d395ba4e9" providerId="ADAL" clId="{ECBCAB3E-CBD0-4096-B7CC-F0D41C2100C2}"/>
  </pc:docChgLst>
  <pc:docChgLst>
    <pc:chgData name="Nguyen Duc Tien" userId="1d425f06-52f5-490b-9f00-5a0d395ba4e9" providerId="ADAL" clId="{D5DBBE49-3F76-4486-AE42-3117262A7873}"/>
  </pc:docChgLst>
  <pc:docChgLst>
    <pc:chgData name="Nguyen Duc Tien" userId="1d425f06-52f5-490b-9f00-5a0d395ba4e9" providerId="ADAL" clId="{E11085C8-4DB9-4DF8-8040-FF649E572B99}"/>
    <pc:docChg chg="custSel delSld modSld modSection">
      <pc:chgData name="Nguyen Duc Tien" userId="1d425f06-52f5-490b-9f00-5a0d395ba4e9" providerId="ADAL" clId="{E11085C8-4DB9-4DF8-8040-FF649E572B99}" dt="2018-06-12T08:32:34.367" v="142" actId="20577"/>
      <pc:docMkLst>
        <pc:docMk/>
      </pc:docMkLst>
      <pc:sldChg chg="modSp">
        <pc:chgData name="Nguyen Duc Tien" userId="1d425f06-52f5-490b-9f00-5a0d395ba4e9" providerId="ADAL" clId="{E11085C8-4DB9-4DF8-8040-FF649E572B99}" dt="2018-06-12T08:32:34.367" v="142" actId="20577"/>
        <pc:sldMkLst>
          <pc:docMk/>
          <pc:sldMk cId="0" sldId="256"/>
        </pc:sldMkLst>
        <pc:spChg chg="mod">
          <ac:chgData name="Nguyen Duc Tien" userId="1d425f06-52f5-490b-9f00-5a0d395ba4e9" providerId="ADAL" clId="{E11085C8-4DB9-4DF8-8040-FF649E572B99}" dt="2018-06-12T08:32:34.367" v="142" actId="20577"/>
          <ac:spMkLst>
            <pc:docMk/>
            <pc:sldMk cId="0" sldId="256"/>
            <ac:spMk id="2" creationId="{00000000-0000-0000-0000-000000000000}"/>
          </ac:spMkLst>
        </pc:spChg>
        <pc:spChg chg="mod">
          <ac:chgData name="Nguyen Duc Tien" userId="1d425f06-52f5-490b-9f00-5a0d395ba4e9" providerId="ADAL" clId="{E11085C8-4DB9-4DF8-8040-FF649E572B99}" dt="2018-06-12T08:29:56.220" v="121" actId="5793"/>
          <ac:spMkLst>
            <pc:docMk/>
            <pc:sldMk cId="0" sldId="256"/>
            <ac:spMk id="3" creationId="{97E307C7-7BD2-4554-9342-0CD1FC8FA505}"/>
          </ac:spMkLst>
        </pc:spChg>
      </pc:sldChg>
    </pc:docChg>
  </pc:docChgLst>
  <pc:docChgLst>
    <pc:chgData name="Nguyen Duc Tien" userId="1d425f06-52f5-490b-9f00-5a0d395ba4e9" providerId="ADAL" clId="{AAE98CD9-CB68-4668-9B27-67077433F97F}"/>
  </pc:docChgLst>
  <pc:docChgLst>
    <pc:chgData name="Nguyen Duc Tien" userId="1d425f06-52f5-490b-9f00-5a0d395ba4e9" providerId="ADAL" clId="{8E6F6758-6C48-4A42-8229-2714DF57FF5A}"/>
  </pc:docChgLst>
  <pc:docChgLst>
    <pc:chgData name="Nguyen Duc Tien" userId="1d425f06-52f5-490b-9f00-5a0d395ba4e9" providerId="ADAL" clId="{779FDAD3-835C-41CB-9F4B-E720A52F606F}"/>
    <pc:docChg chg="custSel addSld delSld modSld modMainMaster modSection">
      <pc:chgData name="Nguyen Duc Tien" userId="1d425f06-52f5-490b-9f00-5a0d395ba4e9" providerId="ADAL" clId="{779FDAD3-835C-41CB-9F4B-E720A52F606F}" dt="2018-09-05T13:31:49.491" v="177" actId="2696"/>
      <pc:docMkLst>
        <pc:docMk/>
      </pc:docMkLst>
      <pc:sldChg chg="addSp delSp modSp del">
        <pc:chgData name="Nguyen Duc Tien" userId="1d425f06-52f5-490b-9f00-5a0d395ba4e9" providerId="ADAL" clId="{779FDAD3-835C-41CB-9F4B-E720A52F606F}" dt="2018-09-05T13:29:25.026" v="3" actId="2696"/>
        <pc:sldMkLst>
          <pc:docMk/>
          <pc:sldMk cId="2746940600" sldId="321"/>
        </pc:sldMkLst>
        <pc:spChg chg="add mod">
          <ac:chgData name="Nguyen Duc Tien" userId="1d425f06-52f5-490b-9f00-5a0d395ba4e9" providerId="ADAL" clId="{779FDAD3-835C-41CB-9F4B-E720A52F606F}" dt="2018-09-05T13:29:12.189" v="0"/>
          <ac:spMkLst>
            <pc:docMk/>
            <pc:sldMk cId="2746940600" sldId="321"/>
            <ac:spMk id="2" creationId="{44FB9B80-63DA-4151-8413-779B5FA23468}"/>
          </ac:spMkLst>
        </pc:spChg>
        <pc:spChg chg="del">
          <ac:chgData name="Nguyen Duc Tien" userId="1d425f06-52f5-490b-9f00-5a0d395ba4e9" providerId="ADAL" clId="{779FDAD3-835C-41CB-9F4B-E720A52F606F}" dt="2018-09-05T13:29:12.189" v="0"/>
          <ac:spMkLst>
            <pc:docMk/>
            <pc:sldMk cId="2746940600" sldId="321"/>
            <ac:spMk id="7" creationId="{EB3FE1A4-3524-4D33-A549-A6779317721C}"/>
          </ac:spMkLst>
        </pc:spChg>
      </pc:sldChg>
      <pc:sldChg chg="del">
        <pc:chgData name="Nguyen Duc Tien" userId="1d425f06-52f5-490b-9f00-5a0d395ba4e9" providerId="ADAL" clId="{779FDAD3-835C-41CB-9F4B-E720A52F606F}" dt="2018-09-05T13:30:13.532" v="10" actId="2696"/>
        <pc:sldMkLst>
          <pc:docMk/>
          <pc:sldMk cId="2275975665" sldId="323"/>
        </pc:sldMkLst>
      </pc:sldChg>
      <pc:sldChg chg="addSp delSp modSp del">
        <pc:chgData name="Nguyen Duc Tien" userId="1d425f06-52f5-490b-9f00-5a0d395ba4e9" providerId="ADAL" clId="{779FDAD3-835C-41CB-9F4B-E720A52F606F}" dt="2018-09-05T13:29:47.946" v="7" actId="2696"/>
        <pc:sldMkLst>
          <pc:docMk/>
          <pc:sldMk cId="2494252822" sldId="324"/>
        </pc:sldMkLst>
        <pc:spChg chg="add mod">
          <ac:chgData name="Nguyen Duc Tien" userId="1d425f06-52f5-490b-9f00-5a0d395ba4e9" providerId="ADAL" clId="{779FDAD3-835C-41CB-9F4B-E720A52F606F}" dt="2018-09-05T13:29:30.538" v="4"/>
          <ac:spMkLst>
            <pc:docMk/>
            <pc:sldMk cId="2494252822" sldId="324"/>
            <ac:spMk id="2" creationId="{A3495402-F6F8-407C-A661-03E51A6E0F1C}"/>
          </ac:spMkLst>
        </pc:spChg>
        <pc:spChg chg="del">
          <ac:chgData name="Nguyen Duc Tien" userId="1d425f06-52f5-490b-9f00-5a0d395ba4e9" providerId="ADAL" clId="{779FDAD3-835C-41CB-9F4B-E720A52F606F}" dt="2018-09-05T13:29:30.538" v="4"/>
          <ac:spMkLst>
            <pc:docMk/>
            <pc:sldMk cId="2494252822" sldId="324"/>
            <ac:spMk id="7" creationId="{EB3FE1A4-3524-4D33-A549-A6779317721C}"/>
          </ac:spMkLst>
        </pc:spChg>
      </pc:sldChg>
      <pc:sldChg chg="addSp delSp modSp add del">
        <pc:chgData name="Nguyen Duc Tien" userId="1d425f06-52f5-490b-9f00-5a0d395ba4e9" providerId="ADAL" clId="{779FDAD3-835C-41CB-9F4B-E720A52F606F}" dt="2018-09-05T13:31:24.979" v="99" actId="2696"/>
        <pc:sldMkLst>
          <pc:docMk/>
          <pc:sldMk cId="2300146294" sldId="325"/>
        </pc:sldMkLst>
        <pc:spChg chg="mod">
          <ac:chgData name="Nguyen Duc Tien" userId="1d425f06-52f5-490b-9f00-5a0d395ba4e9" providerId="ADAL" clId="{779FDAD3-835C-41CB-9F4B-E720A52F606F}" dt="2018-09-05T13:29:22.537" v="2"/>
          <ac:spMkLst>
            <pc:docMk/>
            <pc:sldMk cId="2300146294" sldId="325"/>
            <ac:spMk id="2" creationId="{AB156F38-EF20-46DC-BC0B-604353D88C83}"/>
          </ac:spMkLst>
        </pc:spChg>
        <pc:spChg chg="del">
          <ac:chgData name="Nguyen Duc Tien" userId="1d425f06-52f5-490b-9f00-5a0d395ba4e9" providerId="ADAL" clId="{779FDAD3-835C-41CB-9F4B-E720A52F606F}" dt="2018-09-05T13:31:07.346" v="69"/>
          <ac:spMkLst>
            <pc:docMk/>
            <pc:sldMk cId="2300146294" sldId="325"/>
            <ac:spMk id="3" creationId="{0DC50FAB-1C93-4E71-9B40-222BE998A9F1}"/>
          </ac:spMkLst>
        </pc:spChg>
        <pc:spChg chg="add mod">
          <ac:chgData name="Nguyen Duc Tien" userId="1d425f06-52f5-490b-9f00-5a0d395ba4e9" providerId="ADAL" clId="{779FDAD3-835C-41CB-9F4B-E720A52F606F}" dt="2018-09-05T13:31:07.346" v="69"/>
          <ac:spMkLst>
            <pc:docMk/>
            <pc:sldMk cId="2300146294" sldId="325"/>
            <ac:spMk id="7" creationId="{5F6A9903-3A6E-4664-AC15-D9EE87ABB0CC}"/>
          </ac:spMkLst>
        </pc:spChg>
      </pc:sldChg>
      <pc:sldChg chg="modSp add del">
        <pc:chgData name="Nguyen Duc Tien" userId="1d425f06-52f5-490b-9f00-5a0d395ba4e9" providerId="ADAL" clId="{779FDAD3-835C-41CB-9F4B-E720A52F606F}" dt="2018-09-05T13:31:39.129" v="155" actId="2696"/>
        <pc:sldMkLst>
          <pc:docMk/>
          <pc:sldMk cId="717026922" sldId="326"/>
        </pc:sldMkLst>
        <pc:spChg chg="mod">
          <ac:chgData name="Nguyen Duc Tien" userId="1d425f06-52f5-490b-9f00-5a0d395ba4e9" providerId="ADAL" clId="{779FDAD3-835C-41CB-9F4B-E720A52F606F}" dt="2018-09-05T13:29:45.405" v="6"/>
          <ac:spMkLst>
            <pc:docMk/>
            <pc:sldMk cId="717026922" sldId="326"/>
            <ac:spMk id="2" creationId="{AB156F38-EF20-46DC-BC0B-604353D88C83}"/>
          </ac:spMkLst>
        </pc:spChg>
      </pc:sldChg>
      <pc:sldChg chg="modSp add del">
        <pc:chgData name="Nguyen Duc Tien" userId="1d425f06-52f5-490b-9f00-5a0d395ba4e9" providerId="ADAL" clId="{779FDAD3-835C-41CB-9F4B-E720A52F606F}" dt="2018-09-05T13:31:49.491" v="177" actId="2696"/>
        <pc:sldMkLst>
          <pc:docMk/>
          <pc:sldMk cId="3039310619" sldId="327"/>
        </pc:sldMkLst>
        <pc:spChg chg="mod">
          <ac:chgData name="Nguyen Duc Tien" userId="1d425f06-52f5-490b-9f00-5a0d395ba4e9" providerId="ADAL" clId="{779FDAD3-835C-41CB-9F4B-E720A52F606F}" dt="2018-09-05T13:29:56.308" v="9"/>
          <ac:spMkLst>
            <pc:docMk/>
            <pc:sldMk cId="3039310619" sldId="327"/>
            <ac:spMk id="2" creationId="{AB156F38-EF20-46DC-BC0B-604353D88C83}"/>
          </ac:spMkLst>
        </pc:spChg>
      </pc:sldChg>
      <pc:sldChg chg="modSp add">
        <pc:chgData name="Nguyen Duc Tien" userId="1d425f06-52f5-490b-9f00-5a0d395ba4e9" providerId="ADAL" clId="{779FDAD3-835C-41CB-9F4B-E720A52F606F}" dt="2018-09-05T13:31:22.906" v="98" actId="20577"/>
        <pc:sldMkLst>
          <pc:docMk/>
          <pc:sldMk cId="3187365759" sldId="328"/>
        </pc:sldMkLst>
        <pc:spChg chg="mod">
          <ac:chgData name="Nguyen Duc Tien" userId="1d425f06-52f5-490b-9f00-5a0d395ba4e9" providerId="ADAL" clId="{779FDAD3-835C-41CB-9F4B-E720A52F606F}" dt="2018-09-05T13:31:22.906" v="98" actId="20577"/>
          <ac:spMkLst>
            <pc:docMk/>
            <pc:sldMk cId="3187365759" sldId="328"/>
            <ac:spMk id="2" creationId="{FF3492D7-051A-4C1E-8899-0DDDF8B74E37}"/>
          </ac:spMkLst>
        </pc:spChg>
      </pc:sldChg>
      <pc:sldChg chg="modSp add">
        <pc:chgData name="Nguyen Duc Tien" userId="1d425f06-52f5-490b-9f00-5a0d395ba4e9" providerId="ADAL" clId="{779FDAD3-835C-41CB-9F4B-E720A52F606F}" dt="2018-09-05T13:31:36.379" v="154" actId="20577"/>
        <pc:sldMkLst>
          <pc:docMk/>
          <pc:sldMk cId="185860002" sldId="329"/>
        </pc:sldMkLst>
        <pc:spChg chg="mod">
          <ac:chgData name="Nguyen Duc Tien" userId="1d425f06-52f5-490b-9f00-5a0d395ba4e9" providerId="ADAL" clId="{779FDAD3-835C-41CB-9F4B-E720A52F606F}" dt="2018-09-05T13:31:36.379" v="154" actId="20577"/>
          <ac:spMkLst>
            <pc:docMk/>
            <pc:sldMk cId="185860002" sldId="329"/>
            <ac:spMk id="2" creationId="{FF3492D7-051A-4C1E-8899-0DDDF8B74E37}"/>
          </ac:spMkLst>
        </pc:spChg>
      </pc:sldChg>
      <pc:sldChg chg="modSp add">
        <pc:chgData name="Nguyen Duc Tien" userId="1d425f06-52f5-490b-9f00-5a0d395ba4e9" providerId="ADAL" clId="{779FDAD3-835C-41CB-9F4B-E720A52F606F}" dt="2018-09-05T13:31:46.983" v="176" actId="20577"/>
        <pc:sldMkLst>
          <pc:docMk/>
          <pc:sldMk cId="1202264897" sldId="330"/>
        </pc:sldMkLst>
        <pc:spChg chg="mod">
          <ac:chgData name="Nguyen Duc Tien" userId="1d425f06-52f5-490b-9f00-5a0d395ba4e9" providerId="ADAL" clId="{779FDAD3-835C-41CB-9F4B-E720A52F606F}" dt="2018-09-05T13:31:46.983" v="176" actId="20577"/>
          <ac:spMkLst>
            <pc:docMk/>
            <pc:sldMk cId="1202264897" sldId="330"/>
            <ac:spMk id="2" creationId="{E32C7244-B6EB-42C9-94A7-6D49B57AAB0D}"/>
          </ac:spMkLst>
        </pc:spChg>
      </pc:sldChg>
      <pc:sldMasterChg chg="modSldLayout">
        <pc:chgData name="Nguyen Duc Tien" userId="1d425f06-52f5-490b-9f00-5a0d395ba4e9" providerId="ADAL" clId="{779FDAD3-835C-41CB-9F4B-E720A52F606F}" dt="2018-09-05T13:30:56.749" v="68" actId="20577"/>
        <pc:sldMasterMkLst>
          <pc:docMk/>
          <pc:sldMasterMk cId="0" sldId="2147483648"/>
        </pc:sldMasterMkLst>
        <pc:sldLayoutChg chg="modSp">
          <pc:chgData name="Nguyen Duc Tien" userId="1d425f06-52f5-490b-9f00-5a0d395ba4e9" providerId="ADAL" clId="{779FDAD3-835C-41CB-9F4B-E720A52F606F}" dt="2018-09-05T13:30:56.749" v="68" actId="20577"/>
          <pc:sldLayoutMkLst>
            <pc:docMk/>
            <pc:sldMasterMk cId="0" sldId="2147483648"/>
            <pc:sldLayoutMk cId="0" sldId="2147483650"/>
          </pc:sldLayoutMkLst>
          <pc:spChg chg="mod">
            <ac:chgData name="Nguyen Duc Tien" userId="1d425f06-52f5-490b-9f00-5a0d395ba4e9" providerId="ADAL" clId="{779FDAD3-835C-41CB-9F4B-E720A52F606F}" dt="2018-09-05T13:30:56.749" v="68" actId="20577"/>
            <ac:spMkLst>
              <pc:docMk/>
              <pc:sldMasterMk cId="0" sldId="2147483648"/>
              <pc:sldLayoutMk cId="0" sldId="2147483650"/>
              <ac:spMk id="5"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t>Tin đại cương – Tin học văn phòng</a:t>
            </a: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r>
              <a:rPr lang="en-US"/>
              <a:t>2018</a:t>
            </a: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soict.hust.edu.vn</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52D2C8-BDAA-C846-93DE-8024D750DFE1}" type="slidenum">
              <a:rPr lang="en-US" smtClean="0"/>
              <a:pPr/>
              <a:t>‹#›</a:t>
            </a:fld>
            <a:endParaRPr lang="en-US"/>
          </a:p>
        </p:txBody>
      </p:sp>
    </p:spTree>
    <p:extLst>
      <p:ext uri="{BB962C8B-B14F-4D97-AF65-F5344CB8AC3E}">
        <p14:creationId xmlns:p14="http://schemas.microsoft.com/office/powerpoint/2010/main" val="82852914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t>Tin đại cương – Tin học văn phòng</a:t>
            </a:r>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r>
              <a:rPr lang="en-US"/>
              <a:t>2018</a:t>
            </a:r>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r>
              <a:rPr lang="en-US"/>
              <a:t>c</a:t>
            </a:r>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r>
              <a:rPr lang="en-US"/>
              <a:t>soict.hust.edu.vn</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8FEAD6D3-E3A6-4306-A906-2CB27FEAA95E}" type="slidenum">
              <a:rPr lang="en-US" smtClean="0"/>
              <a:pPr/>
              <a:t>‹#›</a:t>
            </a:fld>
            <a:endParaRPr lang="en-US"/>
          </a:p>
        </p:txBody>
      </p:sp>
    </p:spTree>
    <p:extLst>
      <p:ext uri="{BB962C8B-B14F-4D97-AF65-F5344CB8AC3E}">
        <p14:creationId xmlns:p14="http://schemas.microsoft.com/office/powerpoint/2010/main" val="315670075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GVHS: Giáo viên h</a:t>
            </a:r>
            <a:r>
              <a:rPr lang="vi-VN"/>
              <a:t>ư</a:t>
            </a:r>
            <a:r>
              <a:rPr lang="en-US"/>
              <a:t>ớng dẫn</a:t>
            </a:r>
          </a:p>
        </p:txBody>
      </p:sp>
      <p:sp>
        <p:nvSpPr>
          <p:cNvPr id="4" name="Slide Number Placeholder 3"/>
          <p:cNvSpPr>
            <a:spLocks noGrp="1"/>
          </p:cNvSpPr>
          <p:nvPr>
            <p:ph type="sldNum" sz="quarter" idx="10"/>
          </p:nvPr>
        </p:nvSpPr>
        <p:spPr/>
        <p:txBody>
          <a:bodyPr/>
          <a:lstStyle/>
          <a:p>
            <a:fld id="{8FEAD6D3-E3A6-4306-A906-2CB27FEAA95E}" type="slidenum">
              <a:rPr lang="en-US" smtClean="0"/>
              <a:pPr/>
              <a:t>1</a:t>
            </a:fld>
            <a:endParaRPr lang="en-US"/>
          </a:p>
        </p:txBody>
      </p:sp>
      <p:sp>
        <p:nvSpPr>
          <p:cNvPr id="5" name="Date Placeholder 4"/>
          <p:cNvSpPr>
            <a:spLocks noGrp="1"/>
          </p:cNvSpPr>
          <p:nvPr>
            <p:ph type="dt" idx="11"/>
          </p:nvPr>
        </p:nvSpPr>
        <p:spPr/>
        <p:txBody>
          <a:bodyPr/>
          <a:lstStyle/>
          <a:p>
            <a:r>
              <a:rPr lang="en-US"/>
              <a:t>2016</a:t>
            </a:r>
          </a:p>
        </p:txBody>
      </p:sp>
      <p:sp>
        <p:nvSpPr>
          <p:cNvPr id="6" name="Footer Placeholder 5"/>
          <p:cNvSpPr>
            <a:spLocks noGrp="1"/>
          </p:cNvSpPr>
          <p:nvPr>
            <p:ph type="ftr" sz="quarter" idx="12"/>
          </p:nvPr>
        </p:nvSpPr>
        <p:spPr/>
        <p:txBody>
          <a:bodyPr/>
          <a:lstStyle/>
          <a:p>
            <a:endParaRPr lang="en-US"/>
          </a:p>
        </p:txBody>
      </p:sp>
      <p:sp>
        <p:nvSpPr>
          <p:cNvPr id="7" name="Header Placeholder 6"/>
          <p:cNvSpPr>
            <a:spLocks noGrp="1"/>
          </p:cNvSpPr>
          <p:nvPr>
            <p:ph type="hdr" sz="quarter" idx="13"/>
          </p:nvPr>
        </p:nvSpPr>
        <p:spPr/>
        <p:txBody>
          <a:bodyPr/>
          <a:lstStyle/>
          <a:p>
            <a:r>
              <a:rPr lang="en-US"/>
              <a:t>Nhập môn CNTT&amp;TT</a:t>
            </a:r>
          </a:p>
        </p:txBody>
      </p:sp>
    </p:spTree>
    <p:extLst>
      <p:ext uri="{BB962C8B-B14F-4D97-AF65-F5344CB8AC3E}">
        <p14:creationId xmlns:p14="http://schemas.microsoft.com/office/powerpoint/2010/main" val="2325333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Tin đại cương – Tin học văn phòng</a:t>
            </a:r>
          </a:p>
        </p:txBody>
      </p:sp>
      <p:sp>
        <p:nvSpPr>
          <p:cNvPr id="5" name="Date Placeholder 4"/>
          <p:cNvSpPr>
            <a:spLocks noGrp="1"/>
          </p:cNvSpPr>
          <p:nvPr>
            <p:ph type="dt" idx="1"/>
          </p:nvPr>
        </p:nvSpPr>
        <p:spPr/>
        <p:txBody>
          <a:bodyPr/>
          <a:lstStyle/>
          <a:p>
            <a:r>
              <a:rPr lang="en-US"/>
              <a:t>2018</a:t>
            </a:r>
          </a:p>
        </p:txBody>
      </p:sp>
      <p:sp>
        <p:nvSpPr>
          <p:cNvPr id="6" name="Footer Placeholder 5"/>
          <p:cNvSpPr>
            <a:spLocks noGrp="1"/>
          </p:cNvSpPr>
          <p:nvPr>
            <p:ph type="ftr" sz="quarter" idx="4"/>
          </p:nvPr>
        </p:nvSpPr>
        <p:spPr/>
        <p:txBody>
          <a:bodyPr/>
          <a:lstStyle/>
          <a:p>
            <a:r>
              <a:rPr lang="en-US"/>
              <a:t>soict.hust.edu.vn</a:t>
            </a:r>
          </a:p>
        </p:txBody>
      </p:sp>
      <p:sp>
        <p:nvSpPr>
          <p:cNvPr id="7" name="Slide Number Placeholder 6"/>
          <p:cNvSpPr>
            <a:spLocks noGrp="1"/>
          </p:cNvSpPr>
          <p:nvPr>
            <p:ph type="sldNum" sz="quarter" idx="5"/>
          </p:nvPr>
        </p:nvSpPr>
        <p:spPr/>
        <p:txBody>
          <a:bodyPr/>
          <a:lstStyle/>
          <a:p>
            <a:fld id="{8FEAD6D3-E3A6-4306-A906-2CB27FEAA95E}" type="slidenum">
              <a:rPr lang="en-US" smtClean="0"/>
              <a:pPr/>
              <a:t>26</a:t>
            </a:fld>
            <a:endParaRPr lang="en-US"/>
          </a:p>
        </p:txBody>
      </p:sp>
    </p:spTree>
    <p:extLst>
      <p:ext uri="{BB962C8B-B14F-4D97-AF65-F5344CB8AC3E}">
        <p14:creationId xmlns:p14="http://schemas.microsoft.com/office/powerpoint/2010/main" val="1166131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Tin đại cương – Tin học văn phòng</a:t>
            </a:r>
            <a:endParaRPr lang="en-US"/>
          </a:p>
        </p:txBody>
      </p:sp>
      <p:sp>
        <p:nvSpPr>
          <p:cNvPr id="5" name="Date Placeholder 4"/>
          <p:cNvSpPr>
            <a:spLocks noGrp="1"/>
          </p:cNvSpPr>
          <p:nvPr>
            <p:ph type="dt" idx="11"/>
          </p:nvPr>
        </p:nvSpPr>
        <p:spPr/>
        <p:txBody>
          <a:bodyPr/>
          <a:lstStyle/>
          <a:p>
            <a:r>
              <a:rPr lang="en-US" smtClean="0"/>
              <a:t>2018</a:t>
            </a:r>
            <a:endParaRPr lang="en-US"/>
          </a:p>
        </p:txBody>
      </p:sp>
      <p:sp>
        <p:nvSpPr>
          <p:cNvPr id="6" name="Footer Placeholder 5"/>
          <p:cNvSpPr>
            <a:spLocks noGrp="1"/>
          </p:cNvSpPr>
          <p:nvPr>
            <p:ph type="ftr" sz="quarter" idx="12"/>
          </p:nvPr>
        </p:nvSpPr>
        <p:spPr/>
        <p:txBody>
          <a:bodyPr/>
          <a:lstStyle/>
          <a:p>
            <a:r>
              <a:rPr lang="en-US" smtClean="0"/>
              <a:t>soict.hust.edu.vn</a:t>
            </a:r>
            <a:endParaRPr lang="en-US"/>
          </a:p>
        </p:txBody>
      </p:sp>
      <p:sp>
        <p:nvSpPr>
          <p:cNvPr id="7" name="Slide Number Placeholder 6"/>
          <p:cNvSpPr>
            <a:spLocks noGrp="1"/>
          </p:cNvSpPr>
          <p:nvPr>
            <p:ph type="sldNum" sz="quarter" idx="13"/>
          </p:nvPr>
        </p:nvSpPr>
        <p:spPr/>
        <p:txBody>
          <a:bodyPr/>
          <a:lstStyle/>
          <a:p>
            <a:fld id="{8FEAD6D3-E3A6-4306-A906-2CB27FEAA95E}" type="slidenum">
              <a:rPr lang="en-US" smtClean="0"/>
              <a:pPr/>
              <a:t>11</a:t>
            </a:fld>
            <a:endParaRPr lang="en-US"/>
          </a:p>
        </p:txBody>
      </p:sp>
    </p:spTree>
    <p:extLst>
      <p:ext uri="{BB962C8B-B14F-4D97-AF65-F5344CB8AC3E}">
        <p14:creationId xmlns:p14="http://schemas.microsoft.com/office/powerpoint/2010/main" val="3473704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Tin đại cương – Tin học văn phòng</a:t>
            </a:r>
            <a:endParaRPr lang="en-US"/>
          </a:p>
        </p:txBody>
      </p:sp>
      <p:sp>
        <p:nvSpPr>
          <p:cNvPr id="5" name="Date Placeholder 4"/>
          <p:cNvSpPr>
            <a:spLocks noGrp="1"/>
          </p:cNvSpPr>
          <p:nvPr>
            <p:ph type="dt" idx="11"/>
          </p:nvPr>
        </p:nvSpPr>
        <p:spPr/>
        <p:txBody>
          <a:bodyPr/>
          <a:lstStyle/>
          <a:p>
            <a:r>
              <a:rPr lang="en-US" smtClean="0"/>
              <a:t>2018</a:t>
            </a:r>
            <a:endParaRPr lang="en-US"/>
          </a:p>
        </p:txBody>
      </p:sp>
      <p:sp>
        <p:nvSpPr>
          <p:cNvPr id="6" name="Footer Placeholder 5"/>
          <p:cNvSpPr>
            <a:spLocks noGrp="1"/>
          </p:cNvSpPr>
          <p:nvPr>
            <p:ph type="ftr" sz="quarter" idx="12"/>
          </p:nvPr>
        </p:nvSpPr>
        <p:spPr/>
        <p:txBody>
          <a:bodyPr/>
          <a:lstStyle/>
          <a:p>
            <a:r>
              <a:rPr lang="en-US" smtClean="0"/>
              <a:t>soict.hust.edu.vn</a:t>
            </a:r>
            <a:endParaRPr lang="en-US"/>
          </a:p>
        </p:txBody>
      </p:sp>
      <p:sp>
        <p:nvSpPr>
          <p:cNvPr id="7" name="Slide Number Placeholder 6"/>
          <p:cNvSpPr>
            <a:spLocks noGrp="1"/>
          </p:cNvSpPr>
          <p:nvPr>
            <p:ph type="sldNum" sz="quarter" idx="13"/>
          </p:nvPr>
        </p:nvSpPr>
        <p:spPr/>
        <p:txBody>
          <a:bodyPr/>
          <a:lstStyle/>
          <a:p>
            <a:fld id="{8FEAD6D3-E3A6-4306-A906-2CB27FEAA95E}" type="slidenum">
              <a:rPr lang="en-US" smtClean="0"/>
              <a:pPr/>
              <a:t>12</a:t>
            </a:fld>
            <a:endParaRPr lang="en-US"/>
          </a:p>
        </p:txBody>
      </p:sp>
    </p:spTree>
    <p:extLst>
      <p:ext uri="{BB962C8B-B14F-4D97-AF65-F5344CB8AC3E}">
        <p14:creationId xmlns:p14="http://schemas.microsoft.com/office/powerpoint/2010/main" val="1605216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Tin đại cương – Tin học văn phòng</a:t>
            </a:r>
            <a:endParaRPr lang="en-US"/>
          </a:p>
        </p:txBody>
      </p:sp>
      <p:sp>
        <p:nvSpPr>
          <p:cNvPr id="5" name="Date Placeholder 4"/>
          <p:cNvSpPr>
            <a:spLocks noGrp="1"/>
          </p:cNvSpPr>
          <p:nvPr>
            <p:ph type="dt" idx="11"/>
          </p:nvPr>
        </p:nvSpPr>
        <p:spPr/>
        <p:txBody>
          <a:bodyPr/>
          <a:lstStyle/>
          <a:p>
            <a:r>
              <a:rPr lang="en-US" smtClean="0"/>
              <a:t>2018</a:t>
            </a:r>
            <a:endParaRPr lang="en-US"/>
          </a:p>
        </p:txBody>
      </p:sp>
      <p:sp>
        <p:nvSpPr>
          <p:cNvPr id="6" name="Footer Placeholder 5"/>
          <p:cNvSpPr>
            <a:spLocks noGrp="1"/>
          </p:cNvSpPr>
          <p:nvPr>
            <p:ph type="ftr" sz="quarter" idx="12"/>
          </p:nvPr>
        </p:nvSpPr>
        <p:spPr/>
        <p:txBody>
          <a:bodyPr/>
          <a:lstStyle/>
          <a:p>
            <a:r>
              <a:rPr lang="en-US" smtClean="0"/>
              <a:t>soict.hust.edu.vn</a:t>
            </a:r>
            <a:endParaRPr lang="en-US"/>
          </a:p>
        </p:txBody>
      </p:sp>
      <p:sp>
        <p:nvSpPr>
          <p:cNvPr id="7" name="Slide Number Placeholder 6"/>
          <p:cNvSpPr>
            <a:spLocks noGrp="1"/>
          </p:cNvSpPr>
          <p:nvPr>
            <p:ph type="sldNum" sz="quarter" idx="13"/>
          </p:nvPr>
        </p:nvSpPr>
        <p:spPr/>
        <p:txBody>
          <a:bodyPr/>
          <a:lstStyle/>
          <a:p>
            <a:fld id="{8FEAD6D3-E3A6-4306-A906-2CB27FEAA95E}" type="slidenum">
              <a:rPr lang="en-US" smtClean="0"/>
              <a:pPr/>
              <a:t>15</a:t>
            </a:fld>
            <a:endParaRPr lang="en-US"/>
          </a:p>
        </p:txBody>
      </p:sp>
    </p:spTree>
    <p:extLst>
      <p:ext uri="{BB962C8B-B14F-4D97-AF65-F5344CB8AC3E}">
        <p14:creationId xmlns:p14="http://schemas.microsoft.com/office/powerpoint/2010/main" val="2219265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Tin đại cương – Tin học văn phòng</a:t>
            </a:r>
            <a:endParaRPr lang="en-US"/>
          </a:p>
        </p:txBody>
      </p:sp>
      <p:sp>
        <p:nvSpPr>
          <p:cNvPr id="5" name="Date Placeholder 4"/>
          <p:cNvSpPr>
            <a:spLocks noGrp="1"/>
          </p:cNvSpPr>
          <p:nvPr>
            <p:ph type="dt" idx="11"/>
          </p:nvPr>
        </p:nvSpPr>
        <p:spPr/>
        <p:txBody>
          <a:bodyPr/>
          <a:lstStyle/>
          <a:p>
            <a:r>
              <a:rPr lang="en-US" smtClean="0"/>
              <a:t>2018</a:t>
            </a:r>
            <a:endParaRPr lang="en-US"/>
          </a:p>
        </p:txBody>
      </p:sp>
      <p:sp>
        <p:nvSpPr>
          <p:cNvPr id="6" name="Footer Placeholder 5"/>
          <p:cNvSpPr>
            <a:spLocks noGrp="1"/>
          </p:cNvSpPr>
          <p:nvPr>
            <p:ph type="ftr" sz="quarter" idx="12"/>
          </p:nvPr>
        </p:nvSpPr>
        <p:spPr/>
        <p:txBody>
          <a:bodyPr/>
          <a:lstStyle/>
          <a:p>
            <a:r>
              <a:rPr lang="en-US" smtClean="0"/>
              <a:t>soict.hust.edu.vn</a:t>
            </a:r>
            <a:endParaRPr lang="en-US"/>
          </a:p>
        </p:txBody>
      </p:sp>
      <p:sp>
        <p:nvSpPr>
          <p:cNvPr id="7" name="Slide Number Placeholder 6"/>
          <p:cNvSpPr>
            <a:spLocks noGrp="1"/>
          </p:cNvSpPr>
          <p:nvPr>
            <p:ph type="sldNum" sz="quarter" idx="13"/>
          </p:nvPr>
        </p:nvSpPr>
        <p:spPr/>
        <p:txBody>
          <a:bodyPr/>
          <a:lstStyle/>
          <a:p>
            <a:fld id="{8FEAD6D3-E3A6-4306-A906-2CB27FEAA95E}" type="slidenum">
              <a:rPr lang="en-US" smtClean="0"/>
              <a:pPr/>
              <a:t>16</a:t>
            </a:fld>
            <a:endParaRPr lang="en-US"/>
          </a:p>
        </p:txBody>
      </p:sp>
    </p:spTree>
    <p:extLst>
      <p:ext uri="{BB962C8B-B14F-4D97-AF65-F5344CB8AC3E}">
        <p14:creationId xmlns:p14="http://schemas.microsoft.com/office/powerpoint/2010/main" val="3692869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Tin đại cương – Tin học văn phòng</a:t>
            </a:r>
          </a:p>
        </p:txBody>
      </p:sp>
      <p:sp>
        <p:nvSpPr>
          <p:cNvPr id="5" name="Date Placeholder 4"/>
          <p:cNvSpPr>
            <a:spLocks noGrp="1"/>
          </p:cNvSpPr>
          <p:nvPr>
            <p:ph type="dt" idx="1"/>
          </p:nvPr>
        </p:nvSpPr>
        <p:spPr/>
        <p:txBody>
          <a:bodyPr/>
          <a:lstStyle/>
          <a:p>
            <a:r>
              <a:rPr lang="en-US"/>
              <a:t>2018</a:t>
            </a:r>
          </a:p>
        </p:txBody>
      </p:sp>
      <p:sp>
        <p:nvSpPr>
          <p:cNvPr id="6" name="Footer Placeholder 5"/>
          <p:cNvSpPr>
            <a:spLocks noGrp="1"/>
          </p:cNvSpPr>
          <p:nvPr>
            <p:ph type="ftr" sz="quarter" idx="4"/>
          </p:nvPr>
        </p:nvSpPr>
        <p:spPr/>
        <p:txBody>
          <a:bodyPr/>
          <a:lstStyle/>
          <a:p>
            <a:r>
              <a:rPr lang="en-US"/>
              <a:t>soict.hust.edu.vn</a:t>
            </a:r>
          </a:p>
        </p:txBody>
      </p:sp>
      <p:sp>
        <p:nvSpPr>
          <p:cNvPr id="7" name="Slide Number Placeholder 6"/>
          <p:cNvSpPr>
            <a:spLocks noGrp="1"/>
          </p:cNvSpPr>
          <p:nvPr>
            <p:ph type="sldNum" sz="quarter" idx="5"/>
          </p:nvPr>
        </p:nvSpPr>
        <p:spPr/>
        <p:txBody>
          <a:bodyPr/>
          <a:lstStyle/>
          <a:p>
            <a:fld id="{8FEAD6D3-E3A6-4306-A906-2CB27FEAA95E}" type="slidenum">
              <a:rPr lang="en-US" smtClean="0"/>
              <a:pPr/>
              <a:t>17</a:t>
            </a:fld>
            <a:endParaRPr lang="en-US"/>
          </a:p>
        </p:txBody>
      </p:sp>
    </p:spTree>
    <p:extLst>
      <p:ext uri="{BB962C8B-B14F-4D97-AF65-F5344CB8AC3E}">
        <p14:creationId xmlns:p14="http://schemas.microsoft.com/office/powerpoint/2010/main" val="1128511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Tin đại cương – Tin học văn phòng</a:t>
            </a:r>
          </a:p>
        </p:txBody>
      </p:sp>
      <p:sp>
        <p:nvSpPr>
          <p:cNvPr id="5" name="Date Placeholder 4"/>
          <p:cNvSpPr>
            <a:spLocks noGrp="1"/>
          </p:cNvSpPr>
          <p:nvPr>
            <p:ph type="dt" idx="1"/>
          </p:nvPr>
        </p:nvSpPr>
        <p:spPr/>
        <p:txBody>
          <a:bodyPr/>
          <a:lstStyle/>
          <a:p>
            <a:r>
              <a:rPr lang="en-US"/>
              <a:t>2018</a:t>
            </a:r>
          </a:p>
        </p:txBody>
      </p:sp>
      <p:sp>
        <p:nvSpPr>
          <p:cNvPr id="6" name="Footer Placeholder 5"/>
          <p:cNvSpPr>
            <a:spLocks noGrp="1"/>
          </p:cNvSpPr>
          <p:nvPr>
            <p:ph type="ftr" sz="quarter" idx="4"/>
          </p:nvPr>
        </p:nvSpPr>
        <p:spPr/>
        <p:txBody>
          <a:bodyPr/>
          <a:lstStyle/>
          <a:p>
            <a:r>
              <a:rPr lang="en-US"/>
              <a:t>soict.hust.edu.vn</a:t>
            </a:r>
          </a:p>
        </p:txBody>
      </p:sp>
      <p:sp>
        <p:nvSpPr>
          <p:cNvPr id="7" name="Slide Number Placeholder 6"/>
          <p:cNvSpPr>
            <a:spLocks noGrp="1"/>
          </p:cNvSpPr>
          <p:nvPr>
            <p:ph type="sldNum" sz="quarter" idx="5"/>
          </p:nvPr>
        </p:nvSpPr>
        <p:spPr/>
        <p:txBody>
          <a:bodyPr/>
          <a:lstStyle/>
          <a:p>
            <a:fld id="{8FEAD6D3-E3A6-4306-A906-2CB27FEAA95E}" type="slidenum">
              <a:rPr lang="en-US" smtClean="0"/>
              <a:pPr/>
              <a:t>18</a:t>
            </a:fld>
            <a:endParaRPr lang="en-US"/>
          </a:p>
        </p:txBody>
      </p:sp>
    </p:spTree>
    <p:extLst>
      <p:ext uri="{BB962C8B-B14F-4D97-AF65-F5344CB8AC3E}">
        <p14:creationId xmlns:p14="http://schemas.microsoft.com/office/powerpoint/2010/main" val="456644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Tin đại cương – Tin học văn phòng</a:t>
            </a:r>
          </a:p>
        </p:txBody>
      </p:sp>
      <p:sp>
        <p:nvSpPr>
          <p:cNvPr id="5" name="Date Placeholder 4"/>
          <p:cNvSpPr>
            <a:spLocks noGrp="1"/>
          </p:cNvSpPr>
          <p:nvPr>
            <p:ph type="dt" idx="1"/>
          </p:nvPr>
        </p:nvSpPr>
        <p:spPr/>
        <p:txBody>
          <a:bodyPr/>
          <a:lstStyle/>
          <a:p>
            <a:r>
              <a:rPr lang="en-US"/>
              <a:t>2018</a:t>
            </a:r>
          </a:p>
        </p:txBody>
      </p:sp>
      <p:sp>
        <p:nvSpPr>
          <p:cNvPr id="6" name="Footer Placeholder 5"/>
          <p:cNvSpPr>
            <a:spLocks noGrp="1"/>
          </p:cNvSpPr>
          <p:nvPr>
            <p:ph type="ftr" sz="quarter" idx="4"/>
          </p:nvPr>
        </p:nvSpPr>
        <p:spPr/>
        <p:txBody>
          <a:bodyPr/>
          <a:lstStyle/>
          <a:p>
            <a:r>
              <a:rPr lang="en-US"/>
              <a:t>soict.hust.edu.vn</a:t>
            </a:r>
          </a:p>
        </p:txBody>
      </p:sp>
      <p:sp>
        <p:nvSpPr>
          <p:cNvPr id="7" name="Slide Number Placeholder 6"/>
          <p:cNvSpPr>
            <a:spLocks noGrp="1"/>
          </p:cNvSpPr>
          <p:nvPr>
            <p:ph type="sldNum" sz="quarter" idx="5"/>
          </p:nvPr>
        </p:nvSpPr>
        <p:spPr/>
        <p:txBody>
          <a:bodyPr/>
          <a:lstStyle/>
          <a:p>
            <a:fld id="{8FEAD6D3-E3A6-4306-A906-2CB27FEAA95E}" type="slidenum">
              <a:rPr lang="en-US" smtClean="0"/>
              <a:pPr/>
              <a:t>19</a:t>
            </a:fld>
            <a:endParaRPr lang="en-US"/>
          </a:p>
        </p:txBody>
      </p:sp>
    </p:spTree>
    <p:extLst>
      <p:ext uri="{BB962C8B-B14F-4D97-AF65-F5344CB8AC3E}">
        <p14:creationId xmlns:p14="http://schemas.microsoft.com/office/powerpoint/2010/main" val="255054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Tin đại cương – Tin học văn phòng</a:t>
            </a:r>
          </a:p>
        </p:txBody>
      </p:sp>
      <p:sp>
        <p:nvSpPr>
          <p:cNvPr id="5" name="Date Placeholder 4"/>
          <p:cNvSpPr>
            <a:spLocks noGrp="1"/>
          </p:cNvSpPr>
          <p:nvPr>
            <p:ph type="dt" idx="1"/>
          </p:nvPr>
        </p:nvSpPr>
        <p:spPr/>
        <p:txBody>
          <a:bodyPr/>
          <a:lstStyle/>
          <a:p>
            <a:r>
              <a:rPr lang="en-US"/>
              <a:t>2018</a:t>
            </a:r>
          </a:p>
        </p:txBody>
      </p:sp>
      <p:sp>
        <p:nvSpPr>
          <p:cNvPr id="6" name="Footer Placeholder 5"/>
          <p:cNvSpPr>
            <a:spLocks noGrp="1"/>
          </p:cNvSpPr>
          <p:nvPr>
            <p:ph type="ftr" sz="quarter" idx="4"/>
          </p:nvPr>
        </p:nvSpPr>
        <p:spPr/>
        <p:txBody>
          <a:bodyPr/>
          <a:lstStyle/>
          <a:p>
            <a:r>
              <a:rPr lang="en-US"/>
              <a:t>soict.hust.edu.vn</a:t>
            </a:r>
          </a:p>
        </p:txBody>
      </p:sp>
      <p:sp>
        <p:nvSpPr>
          <p:cNvPr id="7" name="Slide Number Placeholder 6"/>
          <p:cNvSpPr>
            <a:spLocks noGrp="1"/>
          </p:cNvSpPr>
          <p:nvPr>
            <p:ph type="sldNum" sz="quarter" idx="5"/>
          </p:nvPr>
        </p:nvSpPr>
        <p:spPr/>
        <p:txBody>
          <a:bodyPr/>
          <a:lstStyle/>
          <a:p>
            <a:fld id="{8FEAD6D3-E3A6-4306-A906-2CB27FEAA95E}" type="slidenum">
              <a:rPr lang="en-US" smtClean="0"/>
              <a:pPr/>
              <a:t>20</a:t>
            </a:fld>
            <a:endParaRPr lang="en-US"/>
          </a:p>
        </p:txBody>
      </p:sp>
    </p:spTree>
    <p:extLst>
      <p:ext uri="{BB962C8B-B14F-4D97-AF65-F5344CB8AC3E}">
        <p14:creationId xmlns:p14="http://schemas.microsoft.com/office/powerpoint/2010/main" val="108258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492875"/>
            <a:ext cx="2133600" cy="365125"/>
          </a:xfrm>
        </p:spPr>
        <p:txBody>
          <a:bodyPr/>
          <a:lstStyle/>
          <a:p>
            <a:r>
              <a:rPr lang="en-US"/>
              <a:t>© SoICT 2018</a:t>
            </a:r>
          </a:p>
        </p:txBody>
      </p:sp>
      <p:sp>
        <p:nvSpPr>
          <p:cNvPr id="5" name="Footer Placeholder 4"/>
          <p:cNvSpPr>
            <a:spLocks noGrp="1"/>
          </p:cNvSpPr>
          <p:nvPr>
            <p:ph type="ftr" sz="quarter" idx="11"/>
          </p:nvPr>
        </p:nvSpPr>
        <p:spPr>
          <a:xfrm>
            <a:off x="2895600" y="6492875"/>
            <a:ext cx="3581400" cy="365125"/>
          </a:xfrm>
        </p:spPr>
        <p:txBody>
          <a:bodyPr/>
          <a:lstStyle>
            <a:lvl1pPr>
              <a:defRPr/>
            </a:lvl1pPr>
          </a:lstStyle>
          <a:p>
            <a:r>
              <a:rPr lang="en-US"/>
              <a:t>Tin đại c</a:t>
            </a:r>
            <a:r>
              <a:rPr lang="vi-VN"/>
              <a:t>ư</a:t>
            </a:r>
            <a:r>
              <a:rPr lang="en-US"/>
              <a:t>ơng / Tin học văn phòng / Trình chiếu</a:t>
            </a:r>
          </a:p>
        </p:txBody>
      </p:sp>
      <p:sp>
        <p:nvSpPr>
          <p:cNvPr id="6" name="Slide Number Placeholder 5"/>
          <p:cNvSpPr>
            <a:spLocks noGrp="1"/>
          </p:cNvSpPr>
          <p:nvPr>
            <p:ph type="sldNum" sz="quarter" idx="12"/>
          </p:nvPr>
        </p:nvSpPr>
        <p:spPr>
          <a:xfrm>
            <a:off x="6553200" y="6492875"/>
            <a:ext cx="2133600" cy="365125"/>
          </a:xfrm>
        </p:spPr>
        <p:txBody>
          <a:bodyPr/>
          <a:lstStyle/>
          <a:p>
            <a:fld id="{8C13379D-D487-4446-85FC-E9ED5B8B80F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ơ bản">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458200" cy="731837"/>
          </a:xfrm>
        </p:spPr>
        <p:txBody>
          <a:bodyPr>
            <a:normAutofit/>
          </a:bodyPr>
          <a:lstStyle>
            <a:lvl1pPr algn="l">
              <a:defRPr sz="32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533400" y="1143000"/>
            <a:ext cx="8153400" cy="4983163"/>
          </a:xfrm>
        </p:spPr>
        <p:txBody>
          <a:bodyPr>
            <a:normAutofit/>
          </a:bodyPr>
          <a:lstStyle>
            <a:lvl1pPr marL="342900" indent="-342900">
              <a:buClr>
                <a:srgbClr val="3366FF"/>
              </a:buClr>
              <a:buSzPct val="100000"/>
              <a:buFont typeface="Wingdings" charset="2"/>
              <a:buChar char="§"/>
              <a:defRPr sz="2400" b="0">
                <a:latin typeface="Arial" panose="020B0604020202020204" pitchFamily="34" charset="0"/>
                <a:cs typeface="Arial" panose="020B0604020202020204" pitchFamily="34" charset="0"/>
              </a:defRPr>
            </a:lvl1pPr>
            <a:lvl2pPr marL="742950" indent="-285750">
              <a:buClr>
                <a:srgbClr val="FF0000"/>
              </a:buClr>
              <a:buFont typeface="Wingdings" charset="2"/>
              <a:buChar char="§"/>
              <a:defRPr sz="2000" b="0" i="0">
                <a:latin typeface="Arial" panose="020B0604020202020204" pitchFamily="34" charset="0"/>
                <a:cs typeface="Arial" panose="020B0604020202020204" pitchFamily="34" charset="0"/>
              </a:defRPr>
            </a:lvl2pPr>
            <a:lvl3pPr marL="1143000" indent="-228600">
              <a:buClr>
                <a:srgbClr val="0000FF"/>
              </a:buClr>
              <a:buFont typeface="Arial"/>
              <a:buChar char="•"/>
              <a:defRPr sz="1800" i="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8600" y="6492875"/>
            <a:ext cx="2133600" cy="365125"/>
          </a:xfrm>
        </p:spPr>
        <p:txBody>
          <a:bodyPr/>
          <a:lstStyle/>
          <a:p>
            <a:r>
              <a:rPr lang="en-US" dirty="0"/>
              <a:t>© SoICT 2018</a:t>
            </a:r>
          </a:p>
        </p:txBody>
      </p:sp>
      <p:sp>
        <p:nvSpPr>
          <p:cNvPr id="5" name="Footer Placeholder 4"/>
          <p:cNvSpPr>
            <a:spLocks noGrp="1"/>
          </p:cNvSpPr>
          <p:nvPr>
            <p:ph type="ftr" sz="quarter" idx="11"/>
          </p:nvPr>
        </p:nvSpPr>
        <p:spPr>
          <a:xfrm>
            <a:off x="2743200" y="6492875"/>
            <a:ext cx="4114800" cy="365125"/>
          </a:xfrm>
        </p:spPr>
        <p:txBody>
          <a:bodyPr/>
          <a:lstStyle>
            <a:lvl1pPr>
              <a:defRPr/>
            </a:lvl1pPr>
          </a:lstStyle>
          <a:p>
            <a:r>
              <a:rPr lang="en-US" dirty="0"/>
              <a:t>IT2000 – </a:t>
            </a:r>
            <a:r>
              <a:rPr lang="en-US" dirty="0" err="1"/>
              <a:t>Thực</a:t>
            </a:r>
            <a:r>
              <a:rPr lang="en-US" dirty="0"/>
              <a:t> </a:t>
            </a:r>
            <a:r>
              <a:rPr lang="en-US" dirty="0" err="1"/>
              <a:t>hành</a:t>
            </a:r>
            <a:r>
              <a:rPr lang="en-US" dirty="0"/>
              <a:t> </a:t>
            </a:r>
            <a:r>
              <a:rPr lang="en-US" dirty="0" err="1"/>
              <a:t>Nhập</a:t>
            </a:r>
            <a:r>
              <a:rPr lang="en-US" dirty="0"/>
              <a:t> </a:t>
            </a:r>
            <a:r>
              <a:rPr lang="en-US" dirty="0" err="1"/>
              <a:t>môn</a:t>
            </a:r>
            <a:r>
              <a:rPr lang="en-US" dirty="0"/>
              <a:t> CNTT-TT</a:t>
            </a:r>
          </a:p>
        </p:txBody>
      </p:sp>
      <p:sp>
        <p:nvSpPr>
          <p:cNvPr id="6" name="Slide Number Placeholder 5"/>
          <p:cNvSpPr>
            <a:spLocks noGrp="1"/>
          </p:cNvSpPr>
          <p:nvPr>
            <p:ph type="sldNum" sz="quarter" idx="12"/>
          </p:nvPr>
        </p:nvSpPr>
        <p:spPr>
          <a:xfrm>
            <a:off x="7239000" y="6492875"/>
            <a:ext cx="1676400" cy="365125"/>
          </a:xfrm>
        </p:spPr>
        <p:txBody>
          <a:bodyPr/>
          <a:lstStyle/>
          <a:p>
            <a:fld id="{8C13379D-D487-4446-85FC-E9ED5B8B80F6}" type="slidenum">
              <a:rPr lang="en-US" smtClean="0"/>
              <a:pPr/>
              <a:t>‹#›</a:t>
            </a:fld>
            <a:r>
              <a:rPr lang="en-US"/>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Hai cột đều">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723105"/>
          </a:xfrm>
        </p:spPr>
        <p:txBody>
          <a:bodyPr>
            <a:normAutofit/>
          </a:bodyPr>
          <a:lstStyle>
            <a:lvl1pPr algn="l" defTabSz="914400" rtl="0" eaLnBrk="1" latinLnBrk="0" hangingPunct="1">
              <a:spcBef>
                <a:spcPct val="0"/>
              </a:spcBef>
              <a:buNone/>
              <a:defRPr lang="en-US" sz="3200" b="1" kern="120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457200" y="1219202"/>
            <a:ext cx="4038600" cy="4906961"/>
          </a:xfrm>
        </p:spPr>
        <p:txBody>
          <a:bodyPr>
            <a:normAutofit/>
          </a:bodyPr>
          <a:lstStyle>
            <a:lvl1pPr>
              <a:defRPr lang="en-US" sz="2400" b="0">
                <a:latin typeface="+mn-lt"/>
              </a:defRPr>
            </a:lvl1pPr>
            <a:lvl2pPr>
              <a:defRPr lang="en-US" sz="2000" b="0">
                <a:latin typeface="+mn-lt"/>
              </a:defRPr>
            </a:lvl2pPr>
            <a:lvl3pPr>
              <a:defRPr lang="en-US" sz="1800" b="0">
                <a:latin typeface="+mn-lt"/>
              </a:defRPr>
            </a:lvl3pPr>
            <a:lvl4pPr>
              <a:defRPr lang="en-US" sz="1600" b="0">
                <a:latin typeface="+mn-lt"/>
              </a:defRPr>
            </a:lvl4pPr>
            <a:lvl5pPr>
              <a:defRPr lang="en-US" sz="1600" b="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2"/>
            <a:ext cx="4038600" cy="4906961"/>
          </a:xfrm>
        </p:spPr>
        <p:txBody>
          <a:bodyPr>
            <a:normAutofit/>
          </a:bodyPr>
          <a:lstStyle>
            <a:lvl1pPr>
              <a:defRPr lang="en-US" sz="2400" b="0">
                <a:latin typeface="+mn-lt"/>
              </a:defRPr>
            </a:lvl1pPr>
            <a:lvl2pPr>
              <a:defRPr lang="en-US" sz="2000" b="0">
                <a:latin typeface="+mn-lt"/>
              </a:defRPr>
            </a:lvl2pPr>
            <a:lvl3pPr>
              <a:defRPr lang="en-US" sz="1800" b="0">
                <a:latin typeface="+mn-lt"/>
              </a:defRPr>
            </a:lvl3pPr>
            <a:lvl4pPr>
              <a:defRPr lang="en-US" sz="1600" b="0">
                <a:latin typeface="+mn-lt"/>
              </a:defRPr>
            </a:lvl4pPr>
            <a:lvl5pPr>
              <a:defRPr lang="en-US" sz="1600" b="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92875"/>
            <a:ext cx="2133600" cy="365125"/>
          </a:xfrm>
        </p:spPr>
        <p:txBody>
          <a:bodyPr/>
          <a:lstStyle/>
          <a:p>
            <a:r>
              <a:rPr lang="en-US"/>
              <a:t>© SoICT 2018</a:t>
            </a:r>
          </a:p>
        </p:txBody>
      </p:sp>
      <p:sp>
        <p:nvSpPr>
          <p:cNvPr id="6" name="Footer Placeholder 5"/>
          <p:cNvSpPr>
            <a:spLocks noGrp="1"/>
          </p:cNvSpPr>
          <p:nvPr>
            <p:ph type="ftr" sz="quarter" idx="11"/>
          </p:nvPr>
        </p:nvSpPr>
        <p:spPr>
          <a:xfrm>
            <a:off x="2895612" y="6492875"/>
            <a:ext cx="3428975" cy="365125"/>
          </a:xfrm>
        </p:spPr>
        <p:txBody>
          <a:bodyPr/>
          <a:lstStyle>
            <a:lvl1pPr>
              <a:defRPr/>
            </a:lvl1pPr>
          </a:lstStyle>
          <a:p>
            <a:r>
              <a:rPr lang="en-US"/>
              <a:t>Tin đại c</a:t>
            </a:r>
            <a:r>
              <a:rPr lang="vi-VN"/>
              <a:t>ư</a:t>
            </a:r>
            <a:r>
              <a:rPr lang="en-US"/>
              <a:t>ơng / Tin học văn phòng / Trình chiếu</a:t>
            </a:r>
          </a:p>
        </p:txBody>
      </p:sp>
      <p:sp>
        <p:nvSpPr>
          <p:cNvPr id="7" name="Slide Number Placeholder 6"/>
          <p:cNvSpPr>
            <a:spLocks noGrp="1"/>
          </p:cNvSpPr>
          <p:nvPr>
            <p:ph type="sldNum" sz="quarter" idx="12"/>
          </p:nvPr>
        </p:nvSpPr>
        <p:spPr>
          <a:xfrm>
            <a:off x="6553200" y="6492875"/>
            <a:ext cx="2133600" cy="365125"/>
          </a:xfrm>
        </p:spPr>
        <p:txBody>
          <a:bodyPr/>
          <a:lstStyle/>
          <a:p>
            <a:fld id="{8C13379D-D487-4446-85FC-E9ED5B8B80F6}" type="slidenum">
              <a:rPr lang="en-US" smtClean="0"/>
              <a:pPr/>
              <a:t>‹#›</a:t>
            </a:fld>
            <a:endParaRPr lang="en-US"/>
          </a:p>
        </p:txBody>
      </p:sp>
      <p:cxnSp>
        <p:nvCxnSpPr>
          <p:cNvPr id="8" name="Straight Connector 7">
            <a:extLst>
              <a:ext uri="{FF2B5EF4-FFF2-40B4-BE49-F238E27FC236}">
                <a16:creationId xmlns="" xmlns:a16="http://schemas.microsoft.com/office/drawing/2014/main" id="{A1A0BA82-4AAE-4757-91C5-53468BEC639E}"/>
              </a:ext>
            </a:extLst>
          </p:cNvPr>
          <p:cNvCxnSpPr>
            <a:cxnSpLocks/>
          </p:cNvCxnSpPr>
          <p:nvPr userDrawn="1"/>
        </p:nvCxnSpPr>
        <p:spPr>
          <a:xfrm>
            <a:off x="4571194" y="1219202"/>
            <a:ext cx="0" cy="4915693"/>
          </a:xfrm>
          <a:prstGeom prst="line">
            <a:avLst/>
          </a:prstGeom>
          <a:ln/>
        </p:spPr>
        <p:style>
          <a:lnRef idx="2">
            <a:schemeClr val="accent6"/>
          </a:lnRef>
          <a:fillRef idx="0">
            <a:schemeClr val="accent6"/>
          </a:fillRef>
          <a:effectRef idx="1">
            <a:schemeClr val="accent6"/>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cột lệch">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723105"/>
          </a:xfrm>
        </p:spPr>
        <p:txBody>
          <a:bodyPr>
            <a:normAutofit/>
          </a:bodyPr>
          <a:lstStyle>
            <a:lvl1pPr algn="l" defTabSz="914400" rtl="0" eaLnBrk="1" latinLnBrk="0" hangingPunct="1">
              <a:spcBef>
                <a:spcPct val="0"/>
              </a:spcBef>
              <a:buNone/>
              <a:defRPr lang="en-US" sz="3200" b="1" kern="120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457200" y="1219202"/>
            <a:ext cx="2819398" cy="4906961"/>
          </a:xfrm>
        </p:spPr>
        <p:txBody>
          <a:bodyPr>
            <a:normAutofit/>
          </a:bodyPr>
          <a:lstStyle>
            <a:lvl1pPr>
              <a:defRPr lang="en-US" sz="2400" b="0">
                <a:latin typeface="+mn-lt"/>
              </a:defRPr>
            </a:lvl1pPr>
            <a:lvl2pPr>
              <a:defRPr lang="en-US" sz="2000" b="0">
                <a:latin typeface="+mn-lt"/>
              </a:defRPr>
            </a:lvl2pPr>
            <a:lvl3pPr>
              <a:defRPr lang="en-US" sz="1800" b="0">
                <a:latin typeface="+mn-lt"/>
              </a:defRPr>
            </a:lvl3pPr>
            <a:lvl4pPr>
              <a:defRPr lang="en-US" sz="1600" b="0">
                <a:latin typeface="+mn-lt"/>
              </a:defRPr>
            </a:lvl4pPr>
            <a:lvl5pPr>
              <a:defRPr lang="en-US" sz="1600" b="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581403" y="1219202"/>
            <a:ext cx="5105397" cy="4906961"/>
          </a:xfrm>
        </p:spPr>
        <p:txBody>
          <a:bodyPr>
            <a:normAutofit/>
          </a:bodyPr>
          <a:lstStyle>
            <a:lvl1pPr>
              <a:defRPr lang="en-US" sz="2400" b="0">
                <a:latin typeface="+mn-lt"/>
              </a:defRPr>
            </a:lvl1pPr>
            <a:lvl2pPr>
              <a:defRPr lang="en-US" sz="2000" b="0">
                <a:latin typeface="+mn-lt"/>
              </a:defRPr>
            </a:lvl2pPr>
            <a:lvl3pPr>
              <a:defRPr lang="en-US" sz="1800" b="0">
                <a:latin typeface="+mn-lt"/>
              </a:defRPr>
            </a:lvl3pPr>
            <a:lvl4pPr>
              <a:defRPr lang="en-US" sz="1600" b="0">
                <a:latin typeface="+mn-lt"/>
              </a:defRPr>
            </a:lvl4pPr>
            <a:lvl5pPr>
              <a:defRPr lang="en-US" sz="1600" b="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92875"/>
            <a:ext cx="2133600" cy="365125"/>
          </a:xfrm>
        </p:spPr>
        <p:txBody>
          <a:bodyPr/>
          <a:lstStyle/>
          <a:p>
            <a:r>
              <a:rPr lang="en-US"/>
              <a:t>© SoICT 2018</a:t>
            </a:r>
          </a:p>
        </p:txBody>
      </p:sp>
      <p:sp>
        <p:nvSpPr>
          <p:cNvPr id="6" name="Footer Placeholder 5"/>
          <p:cNvSpPr>
            <a:spLocks noGrp="1"/>
          </p:cNvSpPr>
          <p:nvPr>
            <p:ph type="ftr" sz="quarter" idx="11"/>
          </p:nvPr>
        </p:nvSpPr>
        <p:spPr>
          <a:xfrm>
            <a:off x="2819408" y="6492875"/>
            <a:ext cx="3428979" cy="365125"/>
          </a:xfrm>
        </p:spPr>
        <p:txBody>
          <a:bodyPr/>
          <a:lstStyle>
            <a:lvl1pPr>
              <a:defRPr/>
            </a:lvl1pPr>
          </a:lstStyle>
          <a:p>
            <a:r>
              <a:rPr lang="en-US"/>
              <a:t>Tin đại c</a:t>
            </a:r>
            <a:r>
              <a:rPr lang="vi-VN"/>
              <a:t>ư</a:t>
            </a:r>
            <a:r>
              <a:rPr lang="en-US"/>
              <a:t>ơng / Tin học văn phòng / Trình chiếu</a:t>
            </a:r>
          </a:p>
        </p:txBody>
      </p:sp>
      <p:sp>
        <p:nvSpPr>
          <p:cNvPr id="7" name="Slide Number Placeholder 6"/>
          <p:cNvSpPr>
            <a:spLocks noGrp="1"/>
          </p:cNvSpPr>
          <p:nvPr>
            <p:ph type="sldNum" sz="quarter" idx="12"/>
          </p:nvPr>
        </p:nvSpPr>
        <p:spPr>
          <a:xfrm>
            <a:off x="6553200" y="6492875"/>
            <a:ext cx="2133600" cy="365125"/>
          </a:xfrm>
        </p:spPr>
        <p:txBody>
          <a:bodyPr/>
          <a:lstStyle/>
          <a:p>
            <a:fld id="{8C13379D-D487-4446-85FC-E9ED5B8B80F6}" type="slidenum">
              <a:rPr lang="en-US" smtClean="0"/>
              <a:pPr/>
              <a:t>‹#›</a:t>
            </a:fld>
            <a:endParaRPr lang="en-US"/>
          </a:p>
        </p:txBody>
      </p:sp>
      <p:cxnSp>
        <p:nvCxnSpPr>
          <p:cNvPr id="8" name="Straight Connector 7">
            <a:extLst>
              <a:ext uri="{FF2B5EF4-FFF2-40B4-BE49-F238E27FC236}">
                <a16:creationId xmlns="" xmlns:a16="http://schemas.microsoft.com/office/drawing/2014/main" id="{A1A0BA82-4AAE-4757-91C5-53468BEC639E}"/>
              </a:ext>
            </a:extLst>
          </p:cNvPr>
          <p:cNvCxnSpPr>
            <a:cxnSpLocks/>
          </p:cNvCxnSpPr>
          <p:nvPr userDrawn="1"/>
        </p:nvCxnSpPr>
        <p:spPr>
          <a:xfrm>
            <a:off x="3429000" y="1210470"/>
            <a:ext cx="0" cy="4915693"/>
          </a:xfrm>
          <a:prstGeom prst="line">
            <a:avLst/>
          </a:prstGeom>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08306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492875"/>
            <a:ext cx="2133600" cy="365125"/>
          </a:xfrm>
        </p:spPr>
        <p:txBody>
          <a:bodyPr/>
          <a:lstStyle/>
          <a:p>
            <a:r>
              <a:rPr lang="en-US"/>
              <a:t>© SoICT 2018</a:t>
            </a:r>
          </a:p>
        </p:txBody>
      </p:sp>
      <p:sp>
        <p:nvSpPr>
          <p:cNvPr id="3" name="Footer Placeholder 2"/>
          <p:cNvSpPr>
            <a:spLocks noGrp="1"/>
          </p:cNvSpPr>
          <p:nvPr>
            <p:ph type="ftr" sz="quarter" idx="11"/>
          </p:nvPr>
        </p:nvSpPr>
        <p:spPr>
          <a:xfrm>
            <a:off x="2895600" y="6492875"/>
            <a:ext cx="3505200" cy="365125"/>
          </a:xfrm>
        </p:spPr>
        <p:txBody>
          <a:bodyPr/>
          <a:lstStyle>
            <a:lvl1pPr>
              <a:defRPr/>
            </a:lvl1pPr>
          </a:lstStyle>
          <a:p>
            <a:r>
              <a:rPr lang="en-US"/>
              <a:t>Tin đại c</a:t>
            </a:r>
            <a:r>
              <a:rPr lang="vi-VN"/>
              <a:t>ư</a:t>
            </a:r>
            <a:r>
              <a:rPr lang="en-US"/>
              <a:t>ơng / Tin học văn phòng / Trình chiếu</a:t>
            </a:r>
          </a:p>
        </p:txBody>
      </p:sp>
      <p:sp>
        <p:nvSpPr>
          <p:cNvPr id="4" name="Slide Number Placeholder 3"/>
          <p:cNvSpPr>
            <a:spLocks noGrp="1"/>
          </p:cNvSpPr>
          <p:nvPr>
            <p:ph type="sldNum" sz="quarter" idx="12"/>
          </p:nvPr>
        </p:nvSpPr>
        <p:spPr>
          <a:xfrm>
            <a:off x="6553200" y="6492875"/>
            <a:ext cx="2133600" cy="365125"/>
          </a:xfrm>
        </p:spPr>
        <p:txBody>
          <a:bodyPr/>
          <a:lstStyle/>
          <a:p>
            <a:fld id="{8C13379D-D487-4446-85FC-E9ED5B8B80F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7A4E161F-08FD-454E-9C08-1EC1C5B446AF}"/>
              </a:ext>
            </a:extLst>
          </p:cNvPr>
          <p:cNvSpPr txBox="1">
            <a:spLocks/>
          </p:cNvSpPr>
          <p:nvPr userDrawn="1"/>
        </p:nvSpPr>
        <p:spPr>
          <a:xfrm>
            <a:off x="-896" y="3672"/>
            <a:ext cx="9144000" cy="1596528"/>
          </a:xfrm>
          <a:prstGeom prst="rect">
            <a:avLst/>
          </a:prstGeom>
          <a:solidFill>
            <a:schemeClr val="bg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yriad Pro"/>
                <a:ea typeface="+mj-ea"/>
                <a:cs typeface="Myriad Pro"/>
              </a:defRPr>
            </a:lvl1pPr>
          </a:lstStyle>
          <a:p>
            <a:pPr algn="l">
              <a:spcBef>
                <a:spcPts val="0"/>
              </a:spcBef>
            </a:pPr>
            <a:r>
              <a:rPr lang="en-US" sz="1400" b="1">
                <a:solidFill>
                  <a:srgbClr val="C00000"/>
                </a:solidFill>
                <a:latin typeface="Arial" panose="020B0604020202020204" pitchFamily="34" charset="0"/>
                <a:cs typeface="Arial" panose="020B0604020202020204" pitchFamily="34" charset="0"/>
              </a:rPr>
              <a:t>	          </a:t>
            </a:r>
            <a:r>
              <a:rPr lang="en-US" sz="1400" b="1">
                <a:latin typeface="Arial" panose="020B0604020202020204" pitchFamily="34" charset="0"/>
                <a:cs typeface="Arial" panose="020B0604020202020204" pitchFamily="34" charset="0"/>
              </a:rPr>
              <a:t>TRƯỜNG ĐẠI HỌC BÁCH KHOA HÀ NỘI</a:t>
            </a:r>
          </a:p>
          <a:p>
            <a:pPr algn="l">
              <a:spcBef>
                <a:spcPts val="0"/>
              </a:spcBef>
            </a:pPr>
            <a:r>
              <a:rPr lang="en-US" sz="1050" b="1">
                <a:solidFill>
                  <a:srgbClr val="C00000"/>
                </a:solidFill>
                <a:latin typeface="Arial" panose="020B0604020202020204" pitchFamily="34" charset="0"/>
                <a:cs typeface="Arial" panose="020B0604020202020204" pitchFamily="34" charset="0"/>
              </a:rPr>
              <a:t>	              </a:t>
            </a:r>
            <a:r>
              <a:rPr lang="en-US" sz="1050">
                <a:solidFill>
                  <a:schemeClr val="bg1">
                    <a:lumMod val="50000"/>
                  </a:schemeClr>
                </a:solidFill>
                <a:latin typeface="Arial" panose="020B0604020202020204" pitchFamily="34" charset="0"/>
                <a:cs typeface="Arial" panose="020B0604020202020204" pitchFamily="34" charset="0"/>
              </a:rPr>
              <a:t>HANOI UNIVERSITY OF SCIENCE AND TECHNOLOGY</a:t>
            </a:r>
          </a:p>
        </p:txBody>
      </p:sp>
      <p:pic>
        <p:nvPicPr>
          <p:cNvPr id="7" name="Picture 6">
            <a:extLst>
              <a:ext uri="{FF2B5EF4-FFF2-40B4-BE49-F238E27FC236}">
                <a16:creationId xmlns="" xmlns:a16="http://schemas.microsoft.com/office/drawing/2014/main" id="{B1A9ABAF-B69B-4985-AA14-292E331AB1CF}"/>
              </a:ext>
            </a:extLst>
          </p:cNvPr>
          <p:cNvPicPr>
            <a:picLocks noChangeAspect="1"/>
          </p:cNvPicPr>
          <p:nvPr userDrawn="1"/>
        </p:nvPicPr>
        <p:blipFill>
          <a:blip r:embed="rId2"/>
          <a:stretch>
            <a:fillRect/>
          </a:stretch>
        </p:blipFill>
        <p:spPr>
          <a:xfrm>
            <a:off x="304800" y="327984"/>
            <a:ext cx="990600" cy="971088"/>
          </a:xfrm>
          <a:prstGeom prst="rect">
            <a:avLst/>
          </a:prstGeom>
        </p:spPr>
      </p:pic>
      <p:pic>
        <p:nvPicPr>
          <p:cNvPr id="8" name="Picture 7" descr="pp1.jpg">
            <a:extLst>
              <a:ext uri="{FF2B5EF4-FFF2-40B4-BE49-F238E27FC236}">
                <a16:creationId xmlns="" xmlns:a16="http://schemas.microsoft.com/office/drawing/2014/main" id="{38B657E4-BB48-400F-ABD4-B0F784DB29F4}"/>
              </a:ext>
            </a:extLst>
          </p:cNvPr>
          <p:cNvPicPr>
            <a:picLocks noChangeAspect="1"/>
          </p:cNvPicPr>
          <p:nvPr userDrawn="1"/>
        </p:nvPicPr>
        <p:blipFill>
          <a:blip r:embed="rId3"/>
          <a:srcRect t="45556"/>
          <a:stretch>
            <a:fillRect/>
          </a:stretch>
        </p:blipFill>
        <p:spPr>
          <a:xfrm>
            <a:off x="896" y="4114800"/>
            <a:ext cx="9142208" cy="2743200"/>
          </a:xfrm>
          <a:prstGeom prst="rect">
            <a:avLst/>
          </a:prstGeom>
        </p:spPr>
      </p:pic>
    </p:spTree>
    <p:extLst>
      <p:ext uri="{BB962C8B-B14F-4D97-AF65-F5344CB8AC3E}">
        <p14:creationId xmlns:p14="http://schemas.microsoft.com/office/powerpoint/2010/main" val="4247610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SoICT 2017</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Nhập môn CNTT&amp;TT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3379D-D487-4446-85FC-E9ED5B8B80F6}" type="slidenum">
              <a:rPr lang="en-US" smtClean="0"/>
              <a:pPr/>
              <a:t>‹#›</a:t>
            </a:fld>
            <a:endParaRPr lang="en-US"/>
          </a:p>
        </p:txBody>
      </p:sp>
      <p:pic>
        <p:nvPicPr>
          <p:cNvPr id="8" name="Picture 7" descr="pp3.jpg"/>
          <p:cNvPicPr>
            <a:picLocks noChangeAspect="1"/>
          </p:cNvPicPr>
          <p:nvPr userDrawn="1"/>
        </p:nvPicPr>
        <p:blipFill>
          <a:blip r:embed="rId8"/>
          <a:srcRect t="3852" b="13333"/>
          <a:stretch>
            <a:fillRect/>
          </a:stretch>
        </p:blipFill>
        <p:spPr>
          <a:xfrm>
            <a:off x="1792" y="0"/>
            <a:ext cx="9142208"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1" r:id="rId4"/>
    <p:sldLayoutId id="2147483655" r:id="rId5"/>
    <p:sldLayoutId id="2147483660" r:id="rId6"/>
  </p:sldLayoutIdLst>
  <p:hf hdr="0"/>
  <p:txStyles>
    <p:titleStyle>
      <a:lvl1pPr algn="ctr" defTabSz="914400" rtl="0" eaLnBrk="1" latinLnBrk="0" hangingPunct="1">
        <a:spcBef>
          <a:spcPct val="0"/>
        </a:spcBef>
        <a:buNone/>
        <a:defRPr sz="4400" kern="1200">
          <a:solidFill>
            <a:schemeClr val="tx1"/>
          </a:solidFill>
          <a:latin typeface="Myriad Pro"/>
          <a:ea typeface="+mj-ea"/>
          <a:cs typeface="Myriad Pro"/>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Myriad Pro"/>
          <a:ea typeface="+mn-ea"/>
          <a:cs typeface="Myriad Pro"/>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a:ea typeface="+mn-ea"/>
          <a:cs typeface="Myriad Pro"/>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a:ea typeface="+mn-ea"/>
          <a:cs typeface="Myriad Pro"/>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a:ea typeface="+mn-ea"/>
          <a:cs typeface="Myriad Pro"/>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a:ea typeface="+mn-ea"/>
          <a:cs typeface="Myriad Pro"/>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hyperlink" Target="https://www.blacklistednews.com/article/73394/biotech-pharma-and-healthcare-firms-report-high-levels-of-cybersecurity-incidents-and.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hyperlink" Target="https://creativecommons.org/licenses/by/3.0/" TargetMode="External"/><Relationship Id="rId4" Type="http://schemas.openxmlformats.org/officeDocument/2006/relationships/hyperlink" Target="http://ifpnews.com/news/politics/security/hacker-government-websites-detained-ira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fif"/><Relationship Id="rId2" Type="http://schemas.openxmlformats.org/officeDocument/2006/relationships/image" Target="../media/image38.jfif"/><Relationship Id="rId1" Type="http://schemas.openxmlformats.org/officeDocument/2006/relationships/slideLayout" Target="../slideLayouts/slideLayout2.xml"/><Relationship Id="rId5" Type="http://schemas.openxmlformats.org/officeDocument/2006/relationships/hyperlink" Target="https://pxhere.com/es/photo/1069871" TargetMode="Externa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fif"/><Relationship Id="rId2" Type="http://schemas.openxmlformats.org/officeDocument/2006/relationships/image" Target="../media/image43.jf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2018.igem.org/Team:Vilnius-Lithuania-OG/Gan_Introduction"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1.jpg"/>
          <p:cNvPicPr>
            <a:picLocks noChangeAspect="1"/>
          </p:cNvPicPr>
          <p:nvPr/>
        </p:nvPicPr>
        <p:blipFill>
          <a:blip r:embed="rId3"/>
          <a:srcRect t="45556"/>
          <a:stretch>
            <a:fillRect/>
          </a:stretch>
        </p:blipFill>
        <p:spPr>
          <a:xfrm>
            <a:off x="896" y="4114800"/>
            <a:ext cx="9142208" cy="2743200"/>
          </a:xfrm>
          <a:prstGeom prst="rect">
            <a:avLst/>
          </a:prstGeom>
        </p:spPr>
      </p:pic>
      <p:sp>
        <p:nvSpPr>
          <p:cNvPr id="2" name="Title 1"/>
          <p:cNvSpPr>
            <a:spLocks noGrp="1"/>
          </p:cNvSpPr>
          <p:nvPr>
            <p:ph type="ctrTitle" idx="4294967295"/>
          </p:nvPr>
        </p:nvSpPr>
        <p:spPr>
          <a:xfrm>
            <a:off x="0" y="1924050"/>
            <a:ext cx="9144000" cy="710308"/>
          </a:xfrm>
          <a:prstGeom prst="rect">
            <a:avLst/>
          </a:prstGeom>
        </p:spPr>
        <p:txBody>
          <a:bodyPr>
            <a:noAutofit/>
          </a:bodyPr>
          <a:lstStyle/>
          <a:p>
            <a:pPr>
              <a:spcBef>
                <a:spcPts val="600"/>
              </a:spcBef>
            </a:pPr>
            <a:r>
              <a:rPr lang="en-US" sz="2800" b="1" dirty="0" err="1">
                <a:solidFill>
                  <a:srgbClr val="C00000"/>
                </a:solidFill>
              </a:rPr>
              <a:t>Nhập</a:t>
            </a:r>
            <a:r>
              <a:rPr lang="en-US" sz="2800" b="1" dirty="0">
                <a:solidFill>
                  <a:srgbClr val="C00000"/>
                </a:solidFill>
              </a:rPr>
              <a:t> </a:t>
            </a:r>
            <a:r>
              <a:rPr lang="en-US" sz="2800" b="1" dirty="0" err="1">
                <a:solidFill>
                  <a:srgbClr val="C00000"/>
                </a:solidFill>
              </a:rPr>
              <a:t>môn</a:t>
            </a:r>
            <a:r>
              <a:rPr lang="en-US" sz="2800" b="1" dirty="0">
                <a:solidFill>
                  <a:srgbClr val="C00000"/>
                </a:solidFill>
              </a:rPr>
              <a:t> CNTT-TT</a:t>
            </a:r>
            <a:br>
              <a:rPr lang="en-US" sz="2800" b="1" dirty="0">
                <a:solidFill>
                  <a:srgbClr val="C00000"/>
                </a:solidFill>
              </a:rPr>
            </a:br>
            <a:endParaRPr lang="en-US" sz="2400" dirty="0">
              <a:solidFill>
                <a:srgbClr val="000090"/>
              </a:solidFill>
            </a:endParaRPr>
          </a:p>
        </p:txBody>
      </p:sp>
      <p:sp>
        <p:nvSpPr>
          <p:cNvPr id="8" name="Title 1">
            <a:extLst>
              <a:ext uri="{FF2B5EF4-FFF2-40B4-BE49-F238E27FC236}">
                <a16:creationId xmlns="" xmlns:a16="http://schemas.microsoft.com/office/drawing/2014/main" id="{12D27615-7F4B-4FB1-88A3-0D5A2F5F0355}"/>
              </a:ext>
            </a:extLst>
          </p:cNvPr>
          <p:cNvSpPr txBox="1">
            <a:spLocks/>
          </p:cNvSpPr>
          <p:nvPr/>
        </p:nvSpPr>
        <p:spPr>
          <a:xfrm>
            <a:off x="0" y="3098269"/>
            <a:ext cx="9144000" cy="83820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yriad Pro"/>
                <a:ea typeface="+mj-ea"/>
                <a:cs typeface="Myriad Pro"/>
              </a:defRPr>
            </a:lvl1pPr>
          </a:lstStyle>
          <a:p>
            <a:pPr>
              <a:spcBef>
                <a:spcPts val="600"/>
              </a:spcBef>
            </a:pPr>
            <a:r>
              <a:rPr lang="en-US" sz="3200" b="1" dirty="0" err="1" smtClean="0">
                <a:solidFill>
                  <a:srgbClr val="C00000"/>
                </a:solidFill>
                <a:effectLst>
                  <a:outerShdw blurRad="50800" dist="38100" dir="18900000" algn="bl" rotWithShape="0">
                    <a:prstClr val="black">
                      <a:alpha val="40000"/>
                    </a:prstClr>
                  </a:outerShdw>
                </a:effectLst>
              </a:rPr>
              <a:t>Tìm</a:t>
            </a:r>
            <a:r>
              <a:rPr lang="en-US" sz="3200" b="1" dirty="0" smtClean="0">
                <a:solidFill>
                  <a:srgbClr val="C00000"/>
                </a:solidFill>
                <a:effectLst>
                  <a:outerShdw blurRad="50800" dist="38100" dir="18900000" algn="bl" rotWithShape="0">
                    <a:prstClr val="black">
                      <a:alpha val="40000"/>
                    </a:prstClr>
                  </a:outerShdw>
                </a:effectLst>
              </a:rPr>
              <a:t> </a:t>
            </a:r>
            <a:r>
              <a:rPr lang="en-US" sz="3200" b="1" dirty="0" err="1" smtClean="0">
                <a:solidFill>
                  <a:srgbClr val="C00000"/>
                </a:solidFill>
                <a:effectLst>
                  <a:outerShdw blurRad="50800" dist="38100" dir="18900000" algn="bl" rotWithShape="0">
                    <a:prstClr val="black">
                      <a:alpha val="40000"/>
                    </a:prstClr>
                  </a:outerShdw>
                </a:effectLst>
              </a:rPr>
              <a:t>hiều</a:t>
            </a:r>
            <a:r>
              <a:rPr lang="en-US" sz="3200" b="1" dirty="0" smtClean="0">
                <a:solidFill>
                  <a:srgbClr val="C00000"/>
                </a:solidFill>
                <a:effectLst>
                  <a:outerShdw blurRad="50800" dist="38100" dir="18900000" algn="bl" rotWithShape="0">
                    <a:prstClr val="black">
                      <a:alpha val="40000"/>
                    </a:prstClr>
                  </a:outerShdw>
                </a:effectLst>
              </a:rPr>
              <a:t> </a:t>
            </a:r>
            <a:r>
              <a:rPr lang="en-US" sz="3200" b="1" dirty="0" err="1" smtClean="0">
                <a:solidFill>
                  <a:srgbClr val="C00000"/>
                </a:solidFill>
                <a:effectLst>
                  <a:outerShdw blurRad="50800" dist="38100" dir="18900000" algn="bl" rotWithShape="0">
                    <a:prstClr val="black">
                      <a:alpha val="40000"/>
                    </a:prstClr>
                  </a:outerShdw>
                </a:effectLst>
              </a:rPr>
              <a:t>về</a:t>
            </a:r>
            <a:r>
              <a:rPr lang="en-US" sz="3200" b="1" dirty="0" smtClean="0">
                <a:solidFill>
                  <a:srgbClr val="C00000"/>
                </a:solidFill>
                <a:effectLst>
                  <a:outerShdw blurRad="50800" dist="38100" dir="18900000" algn="bl" rotWithShape="0">
                    <a:prstClr val="black">
                      <a:alpha val="40000"/>
                    </a:prstClr>
                  </a:outerShdw>
                </a:effectLst>
              </a:rPr>
              <a:t> </a:t>
            </a:r>
            <a:r>
              <a:rPr lang="en-US" sz="3200" b="1" dirty="0" err="1" smtClean="0">
                <a:solidFill>
                  <a:srgbClr val="C00000"/>
                </a:solidFill>
                <a:effectLst>
                  <a:outerShdw blurRad="50800" dist="38100" dir="18900000" algn="bl" rotWithShape="0">
                    <a:prstClr val="black">
                      <a:alpha val="40000"/>
                    </a:prstClr>
                  </a:outerShdw>
                </a:effectLst>
              </a:rPr>
              <a:t>trí</a:t>
            </a:r>
            <a:r>
              <a:rPr lang="en-US" sz="3200" b="1" dirty="0" smtClean="0">
                <a:solidFill>
                  <a:srgbClr val="C00000"/>
                </a:solidFill>
                <a:effectLst>
                  <a:outerShdw blurRad="50800" dist="38100" dir="18900000" algn="bl" rotWithShape="0">
                    <a:prstClr val="black">
                      <a:alpha val="40000"/>
                    </a:prstClr>
                  </a:outerShdw>
                </a:effectLst>
              </a:rPr>
              <a:t> </a:t>
            </a:r>
            <a:r>
              <a:rPr lang="en-US" sz="3200" b="1" dirty="0" err="1" smtClean="0">
                <a:solidFill>
                  <a:srgbClr val="C00000"/>
                </a:solidFill>
                <a:effectLst>
                  <a:outerShdw blurRad="50800" dist="38100" dir="18900000" algn="bl" rotWithShape="0">
                    <a:prstClr val="black">
                      <a:alpha val="40000"/>
                    </a:prstClr>
                  </a:outerShdw>
                </a:effectLst>
              </a:rPr>
              <a:t>tuệ</a:t>
            </a:r>
            <a:r>
              <a:rPr lang="en-US" sz="3200" b="1" dirty="0" smtClean="0">
                <a:solidFill>
                  <a:srgbClr val="C00000"/>
                </a:solidFill>
                <a:effectLst>
                  <a:outerShdw blurRad="50800" dist="38100" dir="18900000" algn="bl" rotWithShape="0">
                    <a:prstClr val="black">
                      <a:alpha val="40000"/>
                    </a:prstClr>
                  </a:outerShdw>
                </a:effectLst>
              </a:rPr>
              <a:t> </a:t>
            </a:r>
            <a:r>
              <a:rPr lang="en-US" sz="3200" b="1" dirty="0" err="1" smtClean="0">
                <a:solidFill>
                  <a:srgbClr val="C00000"/>
                </a:solidFill>
                <a:effectLst>
                  <a:outerShdw blurRad="50800" dist="38100" dir="18900000" algn="bl" rotWithShape="0">
                    <a:prstClr val="black">
                      <a:alpha val="40000"/>
                    </a:prstClr>
                  </a:outerShdw>
                </a:effectLst>
              </a:rPr>
              <a:t>nhân</a:t>
            </a:r>
            <a:r>
              <a:rPr lang="en-US" sz="3200" b="1" dirty="0" smtClean="0">
                <a:solidFill>
                  <a:srgbClr val="C00000"/>
                </a:solidFill>
                <a:effectLst>
                  <a:outerShdw blurRad="50800" dist="38100" dir="18900000" algn="bl" rotWithShape="0">
                    <a:prstClr val="black">
                      <a:alpha val="40000"/>
                    </a:prstClr>
                  </a:outerShdw>
                </a:effectLst>
              </a:rPr>
              <a:t> </a:t>
            </a:r>
            <a:r>
              <a:rPr lang="en-US" sz="3200" b="1" dirty="0" err="1" smtClean="0">
                <a:solidFill>
                  <a:srgbClr val="C00000"/>
                </a:solidFill>
                <a:effectLst>
                  <a:outerShdw blurRad="50800" dist="38100" dir="18900000" algn="bl" rotWithShape="0">
                    <a:prstClr val="black">
                      <a:alpha val="40000"/>
                    </a:prstClr>
                  </a:outerShdw>
                </a:effectLst>
              </a:rPr>
              <a:t>tạo</a:t>
            </a:r>
            <a:endParaRPr lang="en-US" sz="2800" dirty="0">
              <a:solidFill>
                <a:srgbClr val="000090"/>
              </a:solidFill>
              <a:effectLst>
                <a:outerShdw blurRad="50800" dist="38100" dir="18900000" algn="bl" rotWithShape="0">
                  <a:prstClr val="black">
                    <a:alpha val="40000"/>
                  </a:prstClr>
                </a:outerShdw>
              </a:effectLst>
            </a:endParaRPr>
          </a:p>
        </p:txBody>
      </p:sp>
      <p:pic>
        <p:nvPicPr>
          <p:cNvPr id="4" name="Picture 3" descr="A screenshot of a computer&#10;&#10;Description generated with very high confidence">
            <a:extLst>
              <a:ext uri="{FF2B5EF4-FFF2-40B4-BE49-F238E27FC236}">
                <a16:creationId xmlns="" xmlns:a16="http://schemas.microsoft.com/office/drawing/2014/main" id="{4C43560A-AB07-458B-8CCB-098202D3E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4388730"/>
            <a:ext cx="3234889" cy="2005359"/>
          </a:xfrm>
          <a:prstGeom prst="rect">
            <a:avLst/>
          </a:prstGeom>
        </p:spPr>
      </p:pic>
      <p:sp>
        <p:nvSpPr>
          <p:cNvPr id="3" name="TextBox 2">
            <a:extLst>
              <a:ext uri="{FF2B5EF4-FFF2-40B4-BE49-F238E27FC236}">
                <a16:creationId xmlns="" xmlns:a16="http://schemas.microsoft.com/office/drawing/2014/main" id="{97E307C7-7BD2-4554-9342-0CD1FC8FA505}"/>
              </a:ext>
            </a:extLst>
          </p:cNvPr>
          <p:cNvSpPr txBox="1"/>
          <p:nvPr/>
        </p:nvSpPr>
        <p:spPr>
          <a:xfrm>
            <a:off x="152400" y="5068243"/>
            <a:ext cx="5696735" cy="923330"/>
          </a:xfrm>
          <a:prstGeom prst="rect">
            <a:avLst/>
          </a:prstGeom>
          <a:noFill/>
        </p:spPr>
        <p:txBody>
          <a:bodyPr wrap="square" rtlCol="0">
            <a:spAutoFit/>
          </a:bodyPr>
          <a:lstStyle/>
          <a:p>
            <a:r>
              <a:rPr lang="en-US" dirty="0" err="1">
                <a:solidFill>
                  <a:schemeClr val="bg1"/>
                </a:solidFill>
              </a:rPr>
              <a:t>Sinh</a:t>
            </a:r>
            <a:r>
              <a:rPr lang="en-US" dirty="0">
                <a:solidFill>
                  <a:schemeClr val="bg1"/>
                </a:solidFill>
              </a:rPr>
              <a:t> </a:t>
            </a:r>
            <a:r>
              <a:rPr lang="en-US" dirty="0" err="1">
                <a:solidFill>
                  <a:schemeClr val="bg1"/>
                </a:solidFill>
              </a:rPr>
              <a:t>viên</a:t>
            </a:r>
            <a:r>
              <a:rPr lang="en-US" dirty="0">
                <a:solidFill>
                  <a:schemeClr val="bg1"/>
                </a:solidFill>
              </a:rPr>
              <a:t>: </a:t>
            </a:r>
            <a:r>
              <a:rPr lang="en-US" dirty="0" err="1" smtClean="0">
                <a:solidFill>
                  <a:schemeClr val="bg1"/>
                </a:solidFill>
              </a:rPr>
              <a:t>Nhật</a:t>
            </a:r>
            <a:r>
              <a:rPr lang="en-US" dirty="0" smtClean="0">
                <a:solidFill>
                  <a:schemeClr val="bg1"/>
                </a:solidFill>
              </a:rPr>
              <a:t>, </a:t>
            </a:r>
            <a:r>
              <a:rPr lang="en-US" dirty="0" err="1" smtClean="0">
                <a:solidFill>
                  <a:schemeClr val="bg1"/>
                </a:solidFill>
              </a:rPr>
              <a:t>Phúc</a:t>
            </a:r>
            <a:r>
              <a:rPr lang="en-US" dirty="0" smtClean="0">
                <a:solidFill>
                  <a:schemeClr val="bg1"/>
                </a:solidFill>
              </a:rPr>
              <a:t>, </a:t>
            </a:r>
            <a:r>
              <a:rPr lang="en-US" dirty="0" err="1" smtClean="0">
                <a:solidFill>
                  <a:schemeClr val="bg1"/>
                </a:solidFill>
              </a:rPr>
              <a:t>Mạnh</a:t>
            </a:r>
            <a:r>
              <a:rPr lang="en-US" dirty="0" smtClean="0">
                <a:solidFill>
                  <a:schemeClr val="bg1"/>
                </a:solidFill>
              </a:rPr>
              <a:t>, </a:t>
            </a:r>
            <a:r>
              <a:rPr lang="en-US" dirty="0" err="1" smtClean="0">
                <a:solidFill>
                  <a:schemeClr val="bg1"/>
                </a:solidFill>
              </a:rPr>
              <a:t>Trí</a:t>
            </a:r>
            <a:r>
              <a:rPr lang="en-US" dirty="0" smtClean="0">
                <a:solidFill>
                  <a:schemeClr val="bg1"/>
                </a:solidFill>
              </a:rPr>
              <a:t> </a:t>
            </a:r>
            <a:r>
              <a:rPr lang="en-US" dirty="0" err="1" smtClean="0">
                <a:solidFill>
                  <a:schemeClr val="bg1"/>
                </a:solidFill>
              </a:rPr>
              <a:t>Tuệ</a:t>
            </a:r>
            <a:r>
              <a:rPr lang="en-US" dirty="0" smtClean="0">
                <a:solidFill>
                  <a:schemeClr val="bg1"/>
                </a:solidFill>
              </a:rPr>
              <a:t>, Minh </a:t>
            </a:r>
            <a:r>
              <a:rPr lang="en-US" dirty="0" err="1" smtClean="0">
                <a:solidFill>
                  <a:schemeClr val="bg1"/>
                </a:solidFill>
              </a:rPr>
              <a:t>Tuệ</a:t>
            </a:r>
            <a:endParaRPr lang="en-US" dirty="0" smtClean="0">
              <a:solidFill>
                <a:schemeClr val="bg1"/>
              </a:solidFill>
            </a:endParaRPr>
          </a:p>
          <a:p>
            <a:r>
              <a:rPr lang="en-US" dirty="0" err="1" smtClean="0">
                <a:solidFill>
                  <a:schemeClr val="bg1"/>
                </a:solidFill>
              </a:rPr>
              <a:t>Lớp</a:t>
            </a:r>
            <a:r>
              <a:rPr lang="en-US" dirty="0" smtClean="0">
                <a:solidFill>
                  <a:schemeClr val="bg1"/>
                </a:solidFill>
              </a:rPr>
              <a:t>: </a:t>
            </a:r>
            <a:r>
              <a:rPr lang="en-US" dirty="0" smtClean="0">
                <a:solidFill>
                  <a:schemeClr val="bg1"/>
                </a:solidFill>
              </a:rPr>
              <a:t>IT-TN</a:t>
            </a:r>
          </a:p>
          <a:p>
            <a:r>
              <a:rPr lang="en-US" dirty="0" err="1" smtClean="0">
                <a:solidFill>
                  <a:schemeClr val="bg1"/>
                </a:solidFill>
              </a:rPr>
              <a:t>Giảng</a:t>
            </a:r>
            <a:r>
              <a:rPr lang="en-US" dirty="0" smtClean="0">
                <a:solidFill>
                  <a:schemeClr val="bg1"/>
                </a:solidFill>
              </a:rPr>
              <a:t> </a:t>
            </a:r>
            <a:r>
              <a:rPr lang="en-US" dirty="0" err="1" smtClean="0">
                <a:solidFill>
                  <a:schemeClr val="bg1"/>
                </a:solidFill>
              </a:rPr>
              <a:t>viên</a:t>
            </a:r>
            <a:r>
              <a:rPr lang="en-US" dirty="0" smtClean="0">
                <a:solidFill>
                  <a:schemeClr val="bg1"/>
                </a:solidFill>
              </a:rPr>
              <a:t> </a:t>
            </a:r>
            <a:r>
              <a:rPr lang="en-US" dirty="0" err="1" smtClean="0">
                <a:solidFill>
                  <a:schemeClr val="bg1"/>
                </a:solidFill>
              </a:rPr>
              <a:t>hướng</a:t>
            </a:r>
            <a:r>
              <a:rPr lang="en-US" dirty="0" smtClean="0">
                <a:solidFill>
                  <a:schemeClr val="bg1"/>
                </a:solidFill>
              </a:rPr>
              <a:t> </a:t>
            </a:r>
            <a:r>
              <a:rPr lang="en-US" dirty="0" err="1" smtClean="0">
                <a:solidFill>
                  <a:schemeClr val="bg1"/>
                </a:solidFill>
              </a:rPr>
              <a:t>dẫn</a:t>
            </a:r>
            <a:r>
              <a:rPr lang="en-US" dirty="0" smtClean="0">
                <a:solidFill>
                  <a:schemeClr val="bg1"/>
                </a:solidFill>
              </a:rPr>
              <a:t>: </a:t>
            </a:r>
            <a:r>
              <a:rPr lang="en-US" dirty="0" err="1" smtClean="0">
                <a:solidFill>
                  <a:schemeClr val="bg1"/>
                </a:solidFill>
              </a:rPr>
              <a:t>Thầy</a:t>
            </a:r>
            <a:r>
              <a:rPr lang="en-US" dirty="0" smtClean="0">
                <a:solidFill>
                  <a:schemeClr val="bg1"/>
                </a:solidFill>
              </a:rPr>
              <a:t> </a:t>
            </a:r>
            <a:r>
              <a:rPr lang="en-US" dirty="0" err="1" smtClean="0">
                <a:solidFill>
                  <a:schemeClr val="bg1"/>
                </a:solidFill>
              </a:rPr>
              <a:t>Nguyễn</a:t>
            </a:r>
            <a:r>
              <a:rPr lang="en-US" dirty="0" smtClean="0">
                <a:solidFill>
                  <a:schemeClr val="bg1"/>
                </a:solidFill>
              </a:rPr>
              <a:t> An </a:t>
            </a:r>
            <a:r>
              <a:rPr lang="en-US" dirty="0" err="1" smtClean="0">
                <a:solidFill>
                  <a:schemeClr val="bg1"/>
                </a:solidFill>
              </a:rPr>
              <a:t>Hưng</a:t>
            </a:r>
            <a:endParaRPr lang="en-US" dirty="0">
              <a:solidFill>
                <a:schemeClr val="bg1"/>
              </a:solidFill>
            </a:endParaRPr>
          </a:p>
        </p:txBody>
      </p:sp>
      <p:sp>
        <p:nvSpPr>
          <p:cNvPr id="5" name="TextBox 4"/>
          <p:cNvSpPr txBox="1"/>
          <p:nvPr/>
        </p:nvSpPr>
        <p:spPr>
          <a:xfrm>
            <a:off x="-962526" y="898358"/>
            <a:ext cx="184731" cy="369332"/>
          </a:xfrm>
          <a:prstGeom prst="rect">
            <a:avLst/>
          </a:prstGeom>
          <a:noFill/>
        </p:spPr>
        <p:txBody>
          <a:bodyPr wrap="none" rtlCol="0">
            <a:spAutoFit/>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B1CF82-BF47-45AD-BE36-4E538C313759}"/>
              </a:ext>
            </a:extLst>
          </p:cNvPr>
          <p:cNvSpPr>
            <a:spLocks noGrp="1"/>
          </p:cNvSpPr>
          <p:nvPr>
            <p:ph type="title"/>
          </p:nvPr>
        </p:nvSpPr>
        <p:spPr/>
        <p:txBody>
          <a:bodyPr/>
          <a:lstStyle/>
          <a:p>
            <a:r>
              <a:rPr lang="vi-VN" dirty="0"/>
              <a:t>Tìm hiểu và phân tích</a:t>
            </a:r>
            <a:endParaRPr lang="en-US" dirty="0"/>
          </a:p>
        </p:txBody>
      </p:sp>
      <p:sp>
        <p:nvSpPr>
          <p:cNvPr id="3" name="Content Placeholder 2">
            <a:extLst>
              <a:ext uri="{FF2B5EF4-FFF2-40B4-BE49-F238E27FC236}">
                <a16:creationId xmlns="" xmlns:a16="http://schemas.microsoft.com/office/drawing/2014/main" id="{AB9DD1C1-487D-4073-81FA-77FE9F42A8B2}"/>
              </a:ext>
            </a:extLst>
          </p:cNvPr>
          <p:cNvSpPr>
            <a:spLocks noGrp="1"/>
          </p:cNvSpPr>
          <p:nvPr>
            <p:ph idx="1"/>
          </p:nvPr>
        </p:nvSpPr>
        <p:spPr>
          <a:xfrm>
            <a:off x="533400" y="1143000"/>
            <a:ext cx="4953000" cy="4983163"/>
          </a:xfrm>
        </p:spPr>
        <p:txBody>
          <a:bodyPr/>
          <a:lstStyle/>
          <a:p>
            <a:pPr marL="0" indent="0">
              <a:buNone/>
            </a:pPr>
            <a:r>
              <a:rPr lang="vi-VN" dirty="0">
                <a:latin typeface="Times New Roman" panose="02020603050405020304" pitchFamily="18" charset="0"/>
                <a:cs typeface="Times New Roman" panose="02020603050405020304" pitchFamily="18" charset="0"/>
              </a:rPr>
              <a:t>II.MẶT TRÁI CỦA AI:</a:t>
            </a:r>
          </a:p>
          <a:p>
            <a:pPr marL="0" indent="0">
              <a:buNone/>
            </a:pPr>
            <a:r>
              <a:rPr lang="vi-VN" dirty="0">
                <a:latin typeface="Times New Roman" panose="02020603050405020304" pitchFamily="18" charset="0"/>
                <a:cs typeface="Times New Roman" panose="02020603050405020304" pitchFamily="18" charset="0"/>
              </a:rPr>
              <a:t>4. Có khả năng đe dọa đến sự tồn tại của nhân loại: </a:t>
            </a:r>
          </a:p>
          <a:p>
            <a:pPr marL="0" indent="0">
              <a:buNone/>
            </a:pPr>
            <a:r>
              <a:rPr lang="vi-VN" dirty="0">
                <a:latin typeface="Times New Roman" panose="02020603050405020304" pitchFamily="18" charset="0"/>
                <a:cs typeface="Times New Roman" panose="02020603050405020304" pitchFamily="18" charset="0"/>
              </a:rPr>
              <a:t>AI hoàn toàn có thể thay thế con người trở thành kẻ thống trị mới. Cuộc hủy diệt nhân loại sẽ diễn ra.</a:t>
            </a:r>
          </a:p>
          <a:p>
            <a:pPr marL="0" indent="0">
              <a:buNone/>
            </a:pPr>
            <a:endParaRPr lang="en-US" dirty="0"/>
          </a:p>
        </p:txBody>
      </p:sp>
      <p:sp>
        <p:nvSpPr>
          <p:cNvPr id="5" name="Footer Placeholder 4">
            <a:extLst>
              <a:ext uri="{FF2B5EF4-FFF2-40B4-BE49-F238E27FC236}">
                <a16:creationId xmlns="" xmlns:a16="http://schemas.microsoft.com/office/drawing/2014/main" id="{892A5714-A4FF-4F9C-B3B3-06F2AC63CA93}"/>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A7D734EA-52DC-4B99-B891-B6FA8B1F2DCF}"/>
              </a:ext>
            </a:extLst>
          </p:cNvPr>
          <p:cNvSpPr>
            <a:spLocks noGrp="1"/>
          </p:cNvSpPr>
          <p:nvPr>
            <p:ph type="sldNum" sz="quarter" idx="12"/>
          </p:nvPr>
        </p:nvSpPr>
        <p:spPr/>
        <p:txBody>
          <a:bodyPr/>
          <a:lstStyle/>
          <a:p>
            <a:fld id="{8C13379D-D487-4446-85FC-E9ED5B8B80F6}" type="slidenum">
              <a:rPr lang="en-US" smtClean="0"/>
              <a:pPr/>
              <a:t>10</a:t>
            </a:fld>
            <a:r>
              <a:rPr lang="en-US"/>
              <a:t> </a:t>
            </a:r>
          </a:p>
        </p:txBody>
      </p:sp>
      <p:pic>
        <p:nvPicPr>
          <p:cNvPr id="7" name="Picture 6" descr="Bài xã luận được viết hoàn toàn bởi Trí tuệ nhân tạo: &amp;#39;Tôi sẽ không thể  tránh khỏi việc hủy diệt loài người&amp;#39; | NTD Việt Nam (Tân Đường Nhân)">
            <a:extLst>
              <a:ext uri="{FF2B5EF4-FFF2-40B4-BE49-F238E27FC236}">
                <a16:creationId xmlns="" xmlns:a16="http://schemas.microsoft.com/office/drawing/2014/main" id="{B99F5AA6-2921-4593-B8FF-50FD8DC09B6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9049" y="1189037"/>
            <a:ext cx="2979902" cy="1981200"/>
          </a:xfrm>
          <a:prstGeom prst="rect">
            <a:avLst/>
          </a:prstGeom>
          <a:noFill/>
          <a:ln>
            <a:noFill/>
          </a:ln>
        </p:spPr>
      </p:pic>
      <p:pic>
        <p:nvPicPr>
          <p:cNvPr id="4098" name="Picture 2" descr="Robot nổi loạn: Thời điểm Singularity (Trật tự Đơn cực)">
            <a:extLst>
              <a:ext uri="{FF2B5EF4-FFF2-40B4-BE49-F238E27FC236}">
                <a16:creationId xmlns="" xmlns:a16="http://schemas.microsoft.com/office/drawing/2014/main" id="{E2193395-CF70-4903-A0F1-CD473B7F3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572" y="3624401"/>
            <a:ext cx="4159378" cy="28684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DA6D64EE-EFB5-4E4A-BCFB-69C14DA65ED7}"/>
              </a:ext>
            </a:extLst>
          </p:cNvPr>
          <p:cNvSpPr txBox="1"/>
          <p:nvPr/>
        </p:nvSpPr>
        <p:spPr>
          <a:xfrm>
            <a:off x="4866958" y="5753081"/>
            <a:ext cx="1676400" cy="600164"/>
          </a:xfrm>
          <a:prstGeom prst="rect">
            <a:avLst/>
          </a:prstGeom>
          <a:noFill/>
        </p:spPr>
        <p:txBody>
          <a:bodyPr wrap="square" rtlCol="0">
            <a:spAutoFit/>
          </a:bodyPr>
          <a:lstStyle/>
          <a:p>
            <a:r>
              <a:rPr lang="vi-VN" sz="1100" i="1" dirty="0">
                <a:solidFill>
                  <a:srgbClr val="00B0F0"/>
                </a:solidFill>
                <a:latin typeface="Times New Roman" panose="02020603050405020304" pitchFamily="18" charset="0"/>
                <a:cs typeface="Times New Roman" panose="02020603050405020304" pitchFamily="18" charset="0"/>
              </a:rPr>
              <a:t>-SOPHIA-Robot đầu tiên trên thế giới được công nhận quyền công dân-</a:t>
            </a:r>
            <a:endParaRPr lang="en-US" sz="1100" i="1" dirty="0">
              <a:solidFill>
                <a:srgbClr val="00B0F0"/>
              </a:solidFill>
              <a:latin typeface="Times New Roman" panose="02020603050405020304" pitchFamily="18" charset="0"/>
              <a:cs typeface="Times New Roman" panose="02020603050405020304" pitchFamily="18" charset="0"/>
            </a:endParaRPr>
          </a:p>
        </p:txBody>
      </p:sp>
      <p:pic>
        <p:nvPicPr>
          <p:cNvPr id="4100" name="Picture 4" descr="Trí tuệ nhân tạo còn nguy hiểm hơn cả Bắc Triều Tiên | Báo Dân trí">
            <a:extLst>
              <a:ext uri="{FF2B5EF4-FFF2-40B4-BE49-F238E27FC236}">
                <a16:creationId xmlns="" xmlns:a16="http://schemas.microsoft.com/office/drawing/2014/main" id="{B90D26ED-6DFF-428B-808D-34EDC7663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634581"/>
            <a:ext cx="3436414" cy="29027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34C33278-4C60-4F1B-93D2-E9ACDF8CAFF6}"/>
              </a:ext>
            </a:extLst>
          </p:cNvPr>
          <p:cNvSpPr txBox="1"/>
          <p:nvPr/>
        </p:nvSpPr>
        <p:spPr>
          <a:xfrm>
            <a:off x="812316" y="3634581"/>
            <a:ext cx="2057400" cy="600164"/>
          </a:xfrm>
          <a:prstGeom prst="rect">
            <a:avLst/>
          </a:prstGeom>
          <a:noFill/>
        </p:spPr>
        <p:txBody>
          <a:bodyPr wrap="square" rtlCol="0">
            <a:spAutoFit/>
          </a:bodyPr>
          <a:lstStyle/>
          <a:p>
            <a:r>
              <a:rPr lang="vi-VN" sz="1100" b="1" i="1" dirty="0">
                <a:solidFill>
                  <a:schemeClr val="accent4">
                    <a:lumMod val="50000"/>
                  </a:schemeClr>
                </a:solidFill>
                <a:latin typeface="Times New Roman" panose="02020603050405020304" pitchFamily="18" charset="0"/>
                <a:cs typeface="Times New Roman" panose="02020603050405020304" pitchFamily="18" charset="0"/>
              </a:rPr>
              <a:t>“AI nguy hiểm hơn nhiều so với vũ khí hạt nhân...” </a:t>
            </a:r>
          </a:p>
          <a:p>
            <a:r>
              <a:rPr lang="vi-VN" sz="1100" i="1" dirty="0">
                <a:solidFill>
                  <a:schemeClr val="accent4">
                    <a:lumMod val="50000"/>
                  </a:schemeClr>
                </a:solidFill>
                <a:latin typeface="Times New Roman" panose="02020603050405020304" pitchFamily="18" charset="0"/>
                <a:cs typeface="Times New Roman" panose="02020603050405020304" pitchFamily="18" charset="0"/>
              </a:rPr>
              <a:t>-Tỉ phú Elon Musk-</a:t>
            </a:r>
            <a:endParaRPr lang="en-US" sz="1100" i="1" dirty="0">
              <a:solidFill>
                <a:schemeClr val="accent4">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05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anim calcmode="lin" valueType="num">
                                      <p:cBhvr>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Effect transition="in" filter="randombar(horizontal)">
                                      <p:cBhvr>
                                        <p:cTn id="19" dur="1000"/>
                                        <p:tgtEl>
                                          <p:spTgt spid="410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1000"/>
                                        <p:tgtEl>
                                          <p:spTgt spid="9"/>
                                        </p:tgtEl>
                                      </p:cBhvr>
                                    </p:animEffect>
                                  </p:childTnLst>
                                </p:cTn>
                              </p:par>
                              <p:par>
                                <p:cTn id="23" presetID="14" presetClass="entr" presetSubtype="10" fill="hold" nodeType="with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randombar(horizontal)">
                                      <p:cBhvr>
                                        <p:cTn id="25" dur="1000"/>
                                        <p:tgtEl>
                                          <p:spTgt spid="409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1000"/>
                                        <p:tgtEl>
                                          <p:spTgt spid="8"/>
                                        </p:tgtEl>
                                      </p:cBhvr>
                                    </p:animEffect>
                                  </p:childTnLst>
                                </p:cTn>
                              </p:par>
                              <p:par>
                                <p:cTn id="29" presetID="14" presetClass="entr" presetSubtype="1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randombar(horizontal)">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2C7244-B6EB-42C9-94A7-6D49B57AAB0D}"/>
              </a:ext>
            </a:extLst>
          </p:cNvPr>
          <p:cNvSpPr>
            <a:spLocks noGrp="1"/>
          </p:cNvSpPr>
          <p:nvPr>
            <p:ph type="title"/>
          </p:nvPr>
        </p:nvSpPr>
        <p:spPr/>
        <p:txBody>
          <a:bodyPr/>
          <a:lstStyle/>
          <a:p>
            <a:r>
              <a:rPr lang="en-US" dirty="0" err="1" smtClean="0"/>
              <a:t>Ứng</a:t>
            </a:r>
            <a:r>
              <a:rPr lang="en-US" dirty="0" smtClean="0"/>
              <a:t> </a:t>
            </a:r>
            <a:r>
              <a:rPr lang="en-US" dirty="0" err="1" smtClean="0"/>
              <a:t>dụng</a:t>
            </a:r>
            <a:r>
              <a:rPr lang="en-US" dirty="0" smtClean="0"/>
              <a:t> </a:t>
            </a:r>
            <a:r>
              <a:rPr lang="en-US" dirty="0" err="1" smtClean="0"/>
              <a:t>của</a:t>
            </a:r>
            <a:r>
              <a:rPr lang="en-US" dirty="0" smtClean="0"/>
              <a:t> AI</a:t>
            </a:r>
            <a:endParaRPr lang="en-US" dirty="0"/>
          </a:p>
        </p:txBody>
      </p:sp>
      <p:sp>
        <p:nvSpPr>
          <p:cNvPr id="3" name="Content Placeholder 2">
            <a:extLst>
              <a:ext uri="{FF2B5EF4-FFF2-40B4-BE49-F238E27FC236}">
                <a16:creationId xmlns:a16="http://schemas.microsoft.com/office/drawing/2014/main" xmlns="" id="{BF6A4FD9-5D5F-4BCC-B31A-10D606D67E9A}"/>
              </a:ext>
            </a:extLst>
          </p:cNvPr>
          <p:cNvSpPr>
            <a:spLocks noGrp="1"/>
          </p:cNvSpPr>
          <p:nvPr>
            <p:ph idx="1"/>
          </p:nvPr>
        </p:nvSpPr>
        <p:spPr/>
        <p:txBody>
          <a:bodyPr/>
          <a:lstStyle/>
          <a:p>
            <a:r>
              <a:rPr lang="en-US" b="1" dirty="0" smtClean="0"/>
              <a:t>1. </a:t>
            </a:r>
            <a:r>
              <a:rPr lang="en-US" b="1" dirty="0" err="1" smtClean="0"/>
              <a:t>Ứng</a:t>
            </a:r>
            <a:r>
              <a:rPr lang="en-US" b="1" dirty="0" smtClean="0"/>
              <a:t> </a:t>
            </a:r>
            <a:r>
              <a:rPr lang="en-US" b="1" dirty="0" err="1" smtClean="0"/>
              <a:t>dụng</a:t>
            </a:r>
            <a:r>
              <a:rPr lang="en-US" b="1" dirty="0" smtClean="0"/>
              <a:t> </a:t>
            </a:r>
            <a:r>
              <a:rPr lang="en-US" b="1" dirty="0" err="1" smtClean="0"/>
              <a:t>vào</a:t>
            </a:r>
            <a:r>
              <a:rPr lang="en-US" b="1" dirty="0" smtClean="0"/>
              <a:t> </a:t>
            </a:r>
            <a:r>
              <a:rPr lang="en-US" b="1" dirty="0" err="1" smtClean="0"/>
              <a:t>Sức</a:t>
            </a:r>
            <a:r>
              <a:rPr lang="en-US" b="1" dirty="0" smtClean="0"/>
              <a:t> </a:t>
            </a:r>
            <a:r>
              <a:rPr lang="en-US" b="1" dirty="0" err="1" smtClean="0"/>
              <a:t>khỏe</a:t>
            </a:r>
            <a:r>
              <a:rPr lang="en-US" b="1" dirty="0" smtClean="0"/>
              <a:t> &amp; </a:t>
            </a:r>
            <a:r>
              <a:rPr lang="en-US" b="1" dirty="0" err="1" smtClean="0"/>
              <a:t>Giáo</a:t>
            </a:r>
            <a:r>
              <a:rPr lang="en-US" b="1" dirty="0" smtClean="0"/>
              <a:t> </a:t>
            </a:r>
            <a:r>
              <a:rPr lang="en-US" b="1" dirty="0" err="1" smtClean="0"/>
              <a:t>dục</a:t>
            </a:r>
            <a:endParaRPr lang="en-US" b="1" dirty="0"/>
          </a:p>
          <a:p>
            <a:pPr marL="0" indent="0">
              <a:buNone/>
            </a:pPr>
            <a:endParaRPr lang="en-US" dirty="0" smtClean="0"/>
          </a:p>
          <a:p>
            <a:pPr marL="0" indent="0">
              <a:buNone/>
            </a:pPr>
            <a:endParaRPr lang="en-US" dirty="0"/>
          </a:p>
        </p:txBody>
      </p:sp>
      <p:sp>
        <p:nvSpPr>
          <p:cNvPr id="4" name="Date Placeholder 3">
            <a:extLst>
              <a:ext uri="{FF2B5EF4-FFF2-40B4-BE49-F238E27FC236}">
                <a16:creationId xmlns:a16="http://schemas.microsoft.com/office/drawing/2014/main" xmlns="" id="{43752836-98AF-4E9B-9520-7B3AF4FECCFA}"/>
              </a:ext>
            </a:extLst>
          </p:cNvPr>
          <p:cNvSpPr>
            <a:spLocks noGrp="1"/>
          </p:cNvSpPr>
          <p:nvPr>
            <p:ph type="dt" sz="half" idx="10"/>
          </p:nvPr>
        </p:nvSpPr>
        <p:spPr/>
        <p:txBody>
          <a:bodyPr/>
          <a:lstStyle/>
          <a:p>
            <a:r>
              <a:rPr lang="en-US" dirty="0"/>
              <a:t>© </a:t>
            </a:r>
            <a:r>
              <a:rPr lang="en-US" dirty="0" err="1"/>
              <a:t>SoICT</a:t>
            </a:r>
            <a:r>
              <a:rPr lang="en-US" dirty="0"/>
              <a:t> </a:t>
            </a:r>
            <a:r>
              <a:rPr lang="en-US" dirty="0" smtClean="0"/>
              <a:t>2021</a:t>
            </a:r>
            <a:endParaRPr lang="en-US" dirty="0"/>
          </a:p>
        </p:txBody>
      </p:sp>
      <p:sp>
        <p:nvSpPr>
          <p:cNvPr id="5" name="Footer Placeholder 4">
            <a:extLst>
              <a:ext uri="{FF2B5EF4-FFF2-40B4-BE49-F238E27FC236}">
                <a16:creationId xmlns:a16="http://schemas.microsoft.com/office/drawing/2014/main" xmlns="" id="{4C5801AF-E827-498D-B881-EE725BB5E542}"/>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a16="http://schemas.microsoft.com/office/drawing/2014/main" xmlns="" id="{DEC723FA-0AE6-40CF-8E06-602076A45188}"/>
              </a:ext>
            </a:extLst>
          </p:cNvPr>
          <p:cNvSpPr>
            <a:spLocks noGrp="1"/>
          </p:cNvSpPr>
          <p:nvPr>
            <p:ph type="sldNum" sz="quarter" idx="12"/>
          </p:nvPr>
        </p:nvSpPr>
        <p:spPr/>
        <p:txBody>
          <a:bodyPr/>
          <a:lstStyle/>
          <a:p>
            <a:fld id="{8C13379D-D487-4446-85FC-E9ED5B8B80F6}" type="slidenum">
              <a:rPr lang="en-US" smtClean="0"/>
              <a:pPr/>
              <a:t>11</a:t>
            </a:fld>
            <a:r>
              <a:rPr lang="en-US"/>
              <a:t> </a:t>
            </a:r>
          </a:p>
        </p:txBody>
      </p:sp>
      <p:pic>
        <p:nvPicPr>
          <p:cNvPr id="7" name="Picture 6" descr="9 ứng dụng của trí tuệ nhân tạo trong chăm sóc sức khỏe con người"/>
          <p:cNvPicPr/>
          <p:nvPr/>
        </p:nvPicPr>
        <p:blipFill>
          <a:blip r:embed="rId3">
            <a:extLst>
              <a:ext uri="{28A0092B-C50C-407E-A947-70E740481C1C}">
                <a14:useLocalDpi xmlns:a14="http://schemas.microsoft.com/office/drawing/2010/main" val="0"/>
              </a:ext>
            </a:extLst>
          </a:blip>
          <a:srcRect/>
          <a:stretch>
            <a:fillRect/>
          </a:stretch>
        </p:blipFill>
        <p:spPr bwMode="auto">
          <a:xfrm>
            <a:off x="647700" y="2438400"/>
            <a:ext cx="3429000" cy="2133600"/>
          </a:xfrm>
          <a:prstGeom prst="rect">
            <a:avLst/>
          </a:prstGeom>
          <a:noFill/>
          <a:ln>
            <a:noFill/>
          </a:ln>
        </p:spPr>
      </p:pic>
      <p:pic>
        <p:nvPicPr>
          <p:cNvPr id="8" name="Picture 7" descr="AI trí tuệ nhân tạo thay đổi hoàn toàn ngành giáo dục"/>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436845"/>
            <a:ext cx="3276600" cy="2135155"/>
          </a:xfrm>
          <a:prstGeom prst="rect">
            <a:avLst/>
          </a:prstGeom>
          <a:noFill/>
          <a:ln>
            <a:noFill/>
          </a:ln>
        </p:spPr>
      </p:pic>
    </p:spTree>
    <p:extLst>
      <p:ext uri="{BB962C8B-B14F-4D97-AF65-F5344CB8AC3E}">
        <p14:creationId xmlns:p14="http://schemas.microsoft.com/office/powerpoint/2010/main" val="293133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Ứng</a:t>
            </a:r>
            <a:r>
              <a:rPr lang="en-US" dirty="0" smtClean="0"/>
              <a:t> </a:t>
            </a:r>
            <a:r>
              <a:rPr lang="en-US" dirty="0" err="1" smtClean="0"/>
              <a:t>dụng</a:t>
            </a:r>
            <a:r>
              <a:rPr lang="en-US" dirty="0" smtClean="0"/>
              <a:t> </a:t>
            </a:r>
            <a:r>
              <a:rPr lang="en-US" dirty="0" err="1" smtClean="0"/>
              <a:t>của</a:t>
            </a:r>
            <a:r>
              <a:rPr lang="en-US" dirty="0" smtClean="0"/>
              <a:t> AI</a:t>
            </a:r>
            <a:endParaRPr lang="en-US" dirty="0"/>
          </a:p>
        </p:txBody>
      </p:sp>
      <p:sp>
        <p:nvSpPr>
          <p:cNvPr id="3" name="Content Placeholder 2"/>
          <p:cNvSpPr>
            <a:spLocks noGrp="1"/>
          </p:cNvSpPr>
          <p:nvPr>
            <p:ph idx="1"/>
          </p:nvPr>
        </p:nvSpPr>
        <p:spPr/>
        <p:txBody>
          <a:bodyPr/>
          <a:lstStyle/>
          <a:p>
            <a:r>
              <a:rPr lang="en-US" b="1" dirty="0" err="1" smtClean="0"/>
              <a:t>Sức</a:t>
            </a:r>
            <a:r>
              <a:rPr lang="en-US" b="1" dirty="0" smtClean="0"/>
              <a:t> </a:t>
            </a:r>
            <a:r>
              <a:rPr lang="en-US" b="1" dirty="0" err="1" smtClean="0"/>
              <a:t>khỏe</a:t>
            </a:r>
            <a:endParaRPr lang="en-US" b="1" dirty="0" smtClean="0"/>
          </a:p>
          <a:p>
            <a:endParaRPr lang="en-US" dirty="0"/>
          </a:p>
          <a:p>
            <a:pPr marL="0" indent="0">
              <a:buNone/>
            </a:pPr>
            <a:endParaRPr lang="en-US" dirty="0"/>
          </a:p>
        </p:txBody>
      </p:sp>
      <p:sp>
        <p:nvSpPr>
          <p:cNvPr id="4" name="Date Placeholder 3"/>
          <p:cNvSpPr>
            <a:spLocks noGrp="1"/>
          </p:cNvSpPr>
          <p:nvPr>
            <p:ph type="dt" sz="half" idx="10"/>
          </p:nvPr>
        </p:nvSpPr>
        <p:spPr/>
        <p:txBody>
          <a:bodyPr/>
          <a:lstStyle/>
          <a:p>
            <a:r>
              <a:rPr lang="en-US" dirty="0" smtClean="0"/>
              <a:t>© </a:t>
            </a:r>
            <a:r>
              <a:rPr lang="en-US" dirty="0" err="1" smtClean="0"/>
              <a:t>SoICT</a:t>
            </a:r>
            <a:r>
              <a:rPr lang="en-US" dirty="0" smtClean="0"/>
              <a:t> 2021</a:t>
            </a:r>
            <a:endParaRPr lang="en-US" dirty="0"/>
          </a:p>
        </p:txBody>
      </p:sp>
      <p:sp>
        <p:nvSpPr>
          <p:cNvPr id="5" name="Footer Placeholder 4"/>
          <p:cNvSpPr>
            <a:spLocks noGrp="1"/>
          </p:cNvSpPr>
          <p:nvPr>
            <p:ph type="ftr" sz="quarter" idx="11"/>
          </p:nvPr>
        </p:nvSpPr>
        <p:spPr/>
        <p:txBody>
          <a:bodyPr/>
          <a:lstStyle/>
          <a:p>
            <a:r>
              <a:rPr lang="en-US" smtClean="0"/>
              <a:t>IT2000 – Thực hành Nhập môn CNTT-TT</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12</a:t>
            </a:fld>
            <a:r>
              <a:rPr lang="en-US" smtClean="0"/>
              <a:t> </a:t>
            </a:r>
            <a:endParaRPr lang="en-US"/>
          </a:p>
        </p:txBody>
      </p:sp>
      <p:pic>
        <p:nvPicPr>
          <p:cNvPr id="7" name="Picture 6" descr="nhiều sản phẩm ứng dụng ai trong linh vực chăm sóc sức khoẻ"/>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273629"/>
            <a:ext cx="3733800" cy="1981200"/>
          </a:xfrm>
          <a:prstGeom prst="rect">
            <a:avLst/>
          </a:prstGeom>
          <a:noFill/>
          <a:ln>
            <a:noFill/>
          </a:ln>
        </p:spPr>
      </p:pic>
      <p:pic>
        <p:nvPicPr>
          <p:cNvPr id="9" name="Picture 8" descr="Sử dụng AI trong lĩnh vực chăm sóc sức khỏe - An Toàn Thông Tin"/>
          <p:cNvPicPr/>
          <p:nvPr/>
        </p:nvPicPr>
        <p:blipFill>
          <a:blip r:embed="rId4">
            <a:extLst>
              <a:ext uri="{28A0092B-C50C-407E-A947-70E740481C1C}">
                <a14:useLocalDpi xmlns:a14="http://schemas.microsoft.com/office/drawing/2010/main" val="0"/>
              </a:ext>
            </a:extLst>
          </a:blip>
          <a:srcRect/>
          <a:stretch>
            <a:fillRect/>
          </a:stretch>
        </p:blipFill>
        <p:spPr bwMode="auto">
          <a:xfrm>
            <a:off x="591502" y="3888368"/>
            <a:ext cx="3745591" cy="2057400"/>
          </a:xfrm>
          <a:prstGeom prst="rect">
            <a:avLst/>
          </a:prstGeom>
          <a:noFill/>
          <a:ln>
            <a:noFill/>
          </a:ln>
        </p:spPr>
      </p:pic>
      <p:pic>
        <p:nvPicPr>
          <p:cNvPr id="10" name="Picture 9" descr="3 cách trí tuệ nhân tạo sẽ thay đổi lĩnh vực y tế và chăm sóc sức khỏe -  Blog | TheGioiMayChu"/>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600" y="3888368"/>
            <a:ext cx="3733800" cy="2057400"/>
          </a:xfrm>
          <a:prstGeom prst="rect">
            <a:avLst/>
          </a:prstGeom>
          <a:noFill/>
          <a:ln>
            <a:noFill/>
          </a:ln>
        </p:spPr>
      </p:pic>
      <p:pic>
        <p:nvPicPr>
          <p:cNvPr id="11" name="Picture 10" descr="Mũi tên Biểu tượng Clip nghệ thuật - Ba chiều mũi tên png tải về - Miễn phí  trong suốt Góc png Tải về."/>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4046049">
            <a:off x="2226575" y="1793812"/>
            <a:ext cx="2086964" cy="1443744"/>
          </a:xfrm>
          <a:prstGeom prst="rect">
            <a:avLst/>
          </a:prstGeom>
          <a:noFill/>
          <a:ln>
            <a:noFill/>
          </a:ln>
        </p:spPr>
      </p:pic>
    </p:spTree>
    <p:extLst>
      <p:ext uri="{BB962C8B-B14F-4D97-AF65-F5344CB8AC3E}">
        <p14:creationId xmlns:p14="http://schemas.microsoft.com/office/powerpoint/2010/main" val="110844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Ứng</a:t>
            </a:r>
            <a:r>
              <a:rPr lang="en-US" dirty="0" smtClean="0"/>
              <a:t> </a:t>
            </a:r>
            <a:r>
              <a:rPr lang="en-US" dirty="0" err="1" smtClean="0"/>
              <a:t>dụng</a:t>
            </a:r>
            <a:r>
              <a:rPr lang="en-US" dirty="0" smtClean="0"/>
              <a:t> </a:t>
            </a:r>
            <a:r>
              <a:rPr lang="en-US" dirty="0" err="1" smtClean="0"/>
              <a:t>của</a:t>
            </a:r>
            <a:r>
              <a:rPr lang="en-US" dirty="0" smtClean="0"/>
              <a:t> AI</a:t>
            </a:r>
            <a:endParaRPr lang="en-US" dirty="0"/>
          </a:p>
        </p:txBody>
      </p:sp>
      <p:sp>
        <p:nvSpPr>
          <p:cNvPr id="3" name="Content Placeholder 2"/>
          <p:cNvSpPr>
            <a:spLocks noGrp="1"/>
          </p:cNvSpPr>
          <p:nvPr>
            <p:ph idx="1"/>
          </p:nvPr>
        </p:nvSpPr>
        <p:spPr/>
        <p:txBody>
          <a:bodyPr/>
          <a:lstStyle/>
          <a:p>
            <a:r>
              <a:rPr lang="en-US" b="1" dirty="0" err="1" smtClean="0"/>
              <a:t>Giáo</a:t>
            </a:r>
            <a:r>
              <a:rPr lang="en-US" b="1" dirty="0" smtClean="0"/>
              <a:t> </a:t>
            </a:r>
            <a:r>
              <a:rPr lang="en-US" b="1" dirty="0" err="1" smtClean="0"/>
              <a:t>dục</a:t>
            </a:r>
            <a:endParaRPr lang="en-US" b="1" dirty="0"/>
          </a:p>
        </p:txBody>
      </p:sp>
      <p:sp>
        <p:nvSpPr>
          <p:cNvPr id="4" name="Date Placeholder 3"/>
          <p:cNvSpPr>
            <a:spLocks noGrp="1"/>
          </p:cNvSpPr>
          <p:nvPr>
            <p:ph type="dt" sz="half" idx="10"/>
          </p:nvPr>
        </p:nvSpPr>
        <p:spPr/>
        <p:txBody>
          <a:bodyPr/>
          <a:lstStyle/>
          <a:p>
            <a:r>
              <a:rPr lang="en-US" dirty="0" smtClean="0"/>
              <a:t>© </a:t>
            </a:r>
            <a:r>
              <a:rPr lang="en-US" dirty="0" err="1" smtClean="0"/>
              <a:t>SoICT</a:t>
            </a:r>
            <a:r>
              <a:rPr lang="en-US" dirty="0" smtClean="0"/>
              <a:t> 2021</a:t>
            </a:r>
            <a:endParaRPr lang="en-US" dirty="0"/>
          </a:p>
        </p:txBody>
      </p:sp>
      <p:sp>
        <p:nvSpPr>
          <p:cNvPr id="5" name="Footer Placeholder 4"/>
          <p:cNvSpPr>
            <a:spLocks noGrp="1"/>
          </p:cNvSpPr>
          <p:nvPr>
            <p:ph type="ftr" sz="quarter" idx="11"/>
          </p:nvPr>
        </p:nvSpPr>
        <p:spPr/>
        <p:txBody>
          <a:bodyPr/>
          <a:lstStyle/>
          <a:p>
            <a:r>
              <a:rPr lang="en-US" smtClean="0"/>
              <a:t>IT2000 – Thực hành Nhập môn CNTT-TT</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13</a:t>
            </a:fld>
            <a:r>
              <a:rPr lang="en-US" smtClean="0"/>
              <a:t> </a:t>
            </a:r>
            <a:endParaRPr lang="en-US"/>
          </a:p>
        </p:txBody>
      </p:sp>
      <p:pic>
        <p:nvPicPr>
          <p:cNvPr id="7" name="Picture 6" descr="https://bkaii.com.vn/images/tri-tue-nhan-tao-va-giao-duc.jpg"/>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538364"/>
            <a:ext cx="3162300" cy="1966836"/>
          </a:xfrm>
          <a:prstGeom prst="rect">
            <a:avLst/>
          </a:prstGeom>
          <a:noFill/>
          <a:ln>
            <a:noFill/>
          </a:ln>
        </p:spPr>
      </p:pic>
      <p:pic>
        <p:nvPicPr>
          <p:cNvPr id="8" name="Picture 7" descr="Cách Sử Dụng Thời Gian Hiệu Quả Để Thành Công Trong Cuộc Số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114799"/>
            <a:ext cx="2895600" cy="1916143"/>
          </a:xfrm>
          <a:prstGeom prst="rect">
            <a:avLst/>
          </a:prstGeom>
          <a:noFill/>
          <a:ln>
            <a:noFill/>
          </a:ln>
        </p:spPr>
      </p:pic>
      <p:pic>
        <p:nvPicPr>
          <p:cNvPr id="9" name="Picture 8" descr="Trí tuệ nhân tạo hỗ trợ giảng dạy - Athos- Công nghệ giáo dục"/>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114800"/>
            <a:ext cx="3162300" cy="1916142"/>
          </a:xfrm>
          <a:prstGeom prst="rect">
            <a:avLst/>
          </a:prstGeom>
          <a:noFill/>
          <a:ln>
            <a:noFill/>
          </a:ln>
        </p:spPr>
      </p:pic>
      <p:pic>
        <p:nvPicPr>
          <p:cNvPr id="10" name="Picture 9" descr="Mũi tên Biểu tượng Clip nghệ thuật - Ba chiều mũi tên png tải về - Miễn phí  trong suốt Góc png Tải về."/>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4046049">
            <a:off x="2416855" y="2057099"/>
            <a:ext cx="2086964" cy="1443744"/>
          </a:xfrm>
          <a:prstGeom prst="rect">
            <a:avLst/>
          </a:prstGeom>
          <a:noFill/>
          <a:ln>
            <a:noFill/>
          </a:ln>
        </p:spPr>
      </p:pic>
    </p:spTree>
    <p:extLst>
      <p:ext uri="{BB962C8B-B14F-4D97-AF65-F5344CB8AC3E}">
        <p14:creationId xmlns:p14="http://schemas.microsoft.com/office/powerpoint/2010/main" val="364901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Ứng</a:t>
            </a:r>
            <a:r>
              <a:rPr lang="en-US" dirty="0" smtClean="0"/>
              <a:t> </a:t>
            </a:r>
            <a:r>
              <a:rPr lang="en-US" dirty="0" err="1" smtClean="0"/>
              <a:t>dụng</a:t>
            </a:r>
            <a:r>
              <a:rPr lang="en-US" dirty="0" smtClean="0"/>
              <a:t> </a:t>
            </a:r>
            <a:r>
              <a:rPr lang="en-US" dirty="0" err="1" smtClean="0"/>
              <a:t>của</a:t>
            </a:r>
            <a:r>
              <a:rPr lang="en-US" dirty="0" smtClean="0"/>
              <a:t> AI</a:t>
            </a:r>
            <a:endParaRPr lang="en-US" dirty="0"/>
          </a:p>
        </p:txBody>
      </p:sp>
      <p:sp>
        <p:nvSpPr>
          <p:cNvPr id="3" name="Content Placeholder 2"/>
          <p:cNvSpPr>
            <a:spLocks noGrp="1"/>
          </p:cNvSpPr>
          <p:nvPr>
            <p:ph idx="1"/>
          </p:nvPr>
        </p:nvSpPr>
        <p:spPr/>
        <p:txBody>
          <a:bodyPr/>
          <a:lstStyle/>
          <a:p>
            <a:r>
              <a:rPr lang="en-US" b="1" dirty="0" smtClean="0"/>
              <a:t>2. </a:t>
            </a:r>
            <a:r>
              <a:rPr lang="en-US" b="1" dirty="0" err="1" smtClean="0"/>
              <a:t>Ứng</a:t>
            </a:r>
            <a:r>
              <a:rPr lang="en-US" b="1" dirty="0" smtClean="0"/>
              <a:t> </a:t>
            </a:r>
            <a:r>
              <a:rPr lang="en-US" b="1" dirty="0" err="1" smtClean="0"/>
              <a:t>dụng</a:t>
            </a:r>
            <a:r>
              <a:rPr lang="en-US" b="1" dirty="0" smtClean="0"/>
              <a:t> </a:t>
            </a:r>
            <a:r>
              <a:rPr lang="en-US" b="1" dirty="0" err="1" smtClean="0"/>
              <a:t>vào</a:t>
            </a:r>
            <a:r>
              <a:rPr lang="en-US" b="1" dirty="0" smtClean="0"/>
              <a:t> </a:t>
            </a:r>
            <a:r>
              <a:rPr lang="en-US" b="1" dirty="0" err="1" smtClean="0"/>
              <a:t>Tài</a:t>
            </a:r>
            <a:r>
              <a:rPr lang="en-US" b="1" dirty="0" smtClean="0"/>
              <a:t> </a:t>
            </a:r>
            <a:r>
              <a:rPr lang="en-US" b="1" dirty="0" err="1" smtClean="0"/>
              <a:t>chính</a:t>
            </a:r>
            <a:r>
              <a:rPr lang="en-US" b="1" dirty="0" smtClean="0"/>
              <a:t> - </a:t>
            </a:r>
            <a:r>
              <a:rPr lang="en-US" b="1" dirty="0" err="1" smtClean="0"/>
              <a:t>Kinh</a:t>
            </a:r>
            <a:r>
              <a:rPr lang="en-US" b="1" dirty="0" smtClean="0"/>
              <a:t> </a:t>
            </a:r>
            <a:r>
              <a:rPr lang="en-US" b="1" dirty="0" err="1" smtClean="0"/>
              <a:t>doanh</a:t>
            </a:r>
            <a:r>
              <a:rPr lang="en-US" b="1" dirty="0" smtClean="0"/>
              <a:t> &amp; Marketing</a:t>
            </a:r>
          </a:p>
          <a:p>
            <a:endParaRPr lang="en-US" dirty="0"/>
          </a:p>
          <a:p>
            <a:endParaRPr lang="en-US" dirty="0" smtClean="0"/>
          </a:p>
          <a:p>
            <a:pPr marL="0" indent="0">
              <a:buNone/>
            </a:pP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r>
              <a:rPr lang="en-US" dirty="0" smtClean="0"/>
              <a:t>© </a:t>
            </a:r>
            <a:r>
              <a:rPr lang="en-US" dirty="0" err="1" smtClean="0"/>
              <a:t>SoICT</a:t>
            </a:r>
            <a:r>
              <a:rPr lang="en-US" dirty="0" smtClean="0"/>
              <a:t> 2021</a:t>
            </a:r>
            <a:endParaRPr lang="en-US" dirty="0"/>
          </a:p>
        </p:txBody>
      </p:sp>
      <p:sp>
        <p:nvSpPr>
          <p:cNvPr id="5" name="Footer Placeholder 4"/>
          <p:cNvSpPr>
            <a:spLocks noGrp="1"/>
          </p:cNvSpPr>
          <p:nvPr>
            <p:ph type="ftr" sz="quarter" idx="11"/>
          </p:nvPr>
        </p:nvSpPr>
        <p:spPr/>
        <p:txBody>
          <a:bodyPr/>
          <a:lstStyle/>
          <a:p>
            <a:r>
              <a:rPr lang="en-US" smtClean="0"/>
              <a:t>IT2000 – Thực hành Nhập môn CNTT-TT</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14</a:t>
            </a:fld>
            <a:r>
              <a:rPr lang="en-US" smtClean="0"/>
              <a:t> </a:t>
            </a:r>
            <a:endParaRPr lang="en-US"/>
          </a:p>
        </p:txBody>
      </p:sp>
      <p:pic>
        <p:nvPicPr>
          <p:cNvPr id="7" name="Picture 6" descr="Cuộc đua Trí tuệ nhân tạo trong lĩnh vực tài chính ngân hà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3733800"/>
            <a:ext cx="3733800" cy="1981200"/>
          </a:xfrm>
          <a:prstGeom prst="rect">
            <a:avLst/>
          </a:prstGeom>
          <a:noFill/>
          <a:ln>
            <a:noFill/>
          </a:ln>
        </p:spPr>
      </p:pic>
      <p:pic>
        <p:nvPicPr>
          <p:cNvPr id="8" name="Picture 7" descr="AI trong marketing – 1980 Boo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2178050"/>
            <a:ext cx="2667000" cy="3536950"/>
          </a:xfrm>
          <a:prstGeom prst="rect">
            <a:avLst/>
          </a:prstGeom>
          <a:noFill/>
          <a:ln>
            <a:noFill/>
          </a:ln>
        </p:spPr>
      </p:pic>
    </p:spTree>
    <p:extLst>
      <p:ext uri="{BB962C8B-B14F-4D97-AF65-F5344CB8AC3E}">
        <p14:creationId xmlns:p14="http://schemas.microsoft.com/office/powerpoint/2010/main" val="202357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Ứng</a:t>
            </a:r>
            <a:r>
              <a:rPr lang="en-US" dirty="0" smtClean="0"/>
              <a:t> </a:t>
            </a:r>
            <a:r>
              <a:rPr lang="en-US" dirty="0" err="1" smtClean="0"/>
              <a:t>dụng</a:t>
            </a:r>
            <a:r>
              <a:rPr lang="en-US" dirty="0" smtClean="0"/>
              <a:t> </a:t>
            </a:r>
            <a:r>
              <a:rPr lang="en-US" dirty="0" err="1" smtClean="0"/>
              <a:t>của</a:t>
            </a:r>
            <a:r>
              <a:rPr lang="en-US" dirty="0" smtClean="0"/>
              <a:t> AI</a:t>
            </a:r>
            <a:endParaRPr lang="en-US" dirty="0"/>
          </a:p>
        </p:txBody>
      </p:sp>
      <p:sp>
        <p:nvSpPr>
          <p:cNvPr id="3" name="Content Placeholder 2"/>
          <p:cNvSpPr>
            <a:spLocks noGrp="1"/>
          </p:cNvSpPr>
          <p:nvPr>
            <p:ph idx="1"/>
          </p:nvPr>
        </p:nvSpPr>
        <p:spPr/>
        <p:txBody>
          <a:bodyPr/>
          <a:lstStyle/>
          <a:p>
            <a:r>
              <a:rPr lang="en-US" b="1" dirty="0" err="1" smtClean="0"/>
              <a:t>Tài</a:t>
            </a:r>
            <a:r>
              <a:rPr lang="en-US" b="1" dirty="0" smtClean="0"/>
              <a:t> </a:t>
            </a:r>
            <a:r>
              <a:rPr lang="en-US" b="1" dirty="0" err="1" smtClean="0"/>
              <a:t>chính</a:t>
            </a:r>
            <a:r>
              <a:rPr lang="en-US" b="1" dirty="0" smtClean="0"/>
              <a:t> – </a:t>
            </a:r>
            <a:r>
              <a:rPr lang="en-US" b="1" dirty="0" err="1" smtClean="0"/>
              <a:t>Kinh</a:t>
            </a:r>
            <a:r>
              <a:rPr lang="en-US" b="1" dirty="0" smtClean="0"/>
              <a:t> </a:t>
            </a:r>
            <a:r>
              <a:rPr lang="en-US" b="1" dirty="0" err="1" smtClean="0"/>
              <a:t>doanh</a:t>
            </a:r>
            <a:endParaRPr lang="en-US" b="1" dirty="0" smtClean="0"/>
          </a:p>
          <a:p>
            <a:pPr marL="0" indent="0">
              <a:buNone/>
            </a:pPr>
            <a:endParaRPr lang="en-US" dirty="0"/>
          </a:p>
        </p:txBody>
      </p:sp>
      <p:sp>
        <p:nvSpPr>
          <p:cNvPr id="4" name="Date Placeholder 3"/>
          <p:cNvSpPr>
            <a:spLocks noGrp="1"/>
          </p:cNvSpPr>
          <p:nvPr>
            <p:ph type="dt" sz="half" idx="10"/>
          </p:nvPr>
        </p:nvSpPr>
        <p:spPr/>
        <p:txBody>
          <a:bodyPr/>
          <a:lstStyle/>
          <a:p>
            <a:r>
              <a:rPr lang="en-US" dirty="0" smtClean="0"/>
              <a:t>© </a:t>
            </a:r>
            <a:r>
              <a:rPr lang="en-US" dirty="0" err="1" smtClean="0"/>
              <a:t>SoICT</a:t>
            </a:r>
            <a:r>
              <a:rPr lang="en-US" dirty="0" smtClean="0"/>
              <a:t> 2021</a:t>
            </a:r>
            <a:endParaRPr lang="en-US" dirty="0"/>
          </a:p>
        </p:txBody>
      </p:sp>
      <p:sp>
        <p:nvSpPr>
          <p:cNvPr id="5" name="Footer Placeholder 4"/>
          <p:cNvSpPr>
            <a:spLocks noGrp="1"/>
          </p:cNvSpPr>
          <p:nvPr>
            <p:ph type="ftr" sz="quarter" idx="11"/>
          </p:nvPr>
        </p:nvSpPr>
        <p:spPr/>
        <p:txBody>
          <a:bodyPr/>
          <a:lstStyle/>
          <a:p>
            <a:r>
              <a:rPr lang="en-US" smtClean="0"/>
              <a:t>IT2000 – Thực hành Nhập môn CNTT-TT</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15</a:t>
            </a:fld>
            <a:r>
              <a:rPr lang="en-US" smtClean="0"/>
              <a:t> </a:t>
            </a:r>
            <a:endParaRPr lang="en-US"/>
          </a:p>
        </p:txBody>
      </p:sp>
      <p:pic>
        <p:nvPicPr>
          <p:cNvPr id="7" name="Picture 6" descr="Hệ sinh thái chatbot là gì ? Vai trò của các thành phần cơ bản trong chatbot"/>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676400"/>
            <a:ext cx="2971800" cy="1828800"/>
          </a:xfrm>
          <a:prstGeom prst="rect">
            <a:avLst/>
          </a:prstGeom>
          <a:noFill/>
          <a:ln>
            <a:noFill/>
          </a:ln>
        </p:spPr>
      </p:pic>
      <p:pic>
        <p:nvPicPr>
          <p:cNvPr id="8" name="Picture 7" descr="Đầu tư thông minh giúp bạn kiếm nhiều tiền an toàn | Đầu tư hàng hóa Gia  Cát Lợi"/>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1676400"/>
            <a:ext cx="3009900" cy="1828800"/>
          </a:xfrm>
          <a:prstGeom prst="rect">
            <a:avLst/>
          </a:prstGeom>
          <a:noFill/>
          <a:ln>
            <a:noFill/>
          </a:ln>
        </p:spPr>
      </p:pic>
      <p:pic>
        <p:nvPicPr>
          <p:cNvPr id="10" name="Picture 9" descr="Vì sao thị trường tài chính biến độ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 y="4191000"/>
            <a:ext cx="2971800" cy="1867039"/>
          </a:xfrm>
          <a:prstGeom prst="rect">
            <a:avLst/>
          </a:prstGeom>
          <a:noFill/>
          <a:ln>
            <a:noFill/>
          </a:ln>
        </p:spPr>
      </p:pic>
      <p:pic>
        <p:nvPicPr>
          <p:cNvPr id="11" name="Picture 10" descr="Chương trình khen thưởng người tố giác hoạt động rửa tiền - Báo Điện Tử Đại  Biểu Nhân Dân"/>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191000"/>
            <a:ext cx="3009900" cy="1867039"/>
          </a:xfrm>
          <a:prstGeom prst="rect">
            <a:avLst/>
          </a:prstGeom>
          <a:noFill/>
          <a:ln>
            <a:noFill/>
          </a:ln>
        </p:spPr>
      </p:pic>
    </p:spTree>
    <p:extLst>
      <p:ext uri="{BB962C8B-B14F-4D97-AF65-F5344CB8AC3E}">
        <p14:creationId xmlns:p14="http://schemas.microsoft.com/office/powerpoint/2010/main" val="285752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Ứng</a:t>
            </a:r>
            <a:r>
              <a:rPr lang="en-US" dirty="0" smtClean="0"/>
              <a:t> </a:t>
            </a:r>
            <a:r>
              <a:rPr lang="en-US" dirty="0" err="1" smtClean="0"/>
              <a:t>dụng</a:t>
            </a:r>
            <a:r>
              <a:rPr lang="en-US" dirty="0" smtClean="0"/>
              <a:t> </a:t>
            </a:r>
            <a:r>
              <a:rPr lang="en-US" dirty="0" err="1" smtClean="0"/>
              <a:t>của</a:t>
            </a:r>
            <a:r>
              <a:rPr lang="en-US" dirty="0" smtClean="0"/>
              <a:t> AI</a:t>
            </a:r>
            <a:endParaRPr lang="en-US" dirty="0"/>
          </a:p>
        </p:txBody>
      </p:sp>
      <p:sp>
        <p:nvSpPr>
          <p:cNvPr id="3" name="Content Placeholder 2"/>
          <p:cNvSpPr>
            <a:spLocks noGrp="1"/>
          </p:cNvSpPr>
          <p:nvPr>
            <p:ph idx="1"/>
          </p:nvPr>
        </p:nvSpPr>
        <p:spPr/>
        <p:txBody>
          <a:bodyPr/>
          <a:lstStyle/>
          <a:p>
            <a:r>
              <a:rPr lang="en-US" b="1" dirty="0" smtClean="0"/>
              <a:t>Marketing</a:t>
            </a:r>
          </a:p>
          <a:p>
            <a:pPr marL="0" indent="0">
              <a:buNone/>
            </a:pPr>
            <a:endParaRPr lang="en-US" dirty="0"/>
          </a:p>
        </p:txBody>
      </p:sp>
      <p:sp>
        <p:nvSpPr>
          <p:cNvPr id="4" name="Date Placeholder 3"/>
          <p:cNvSpPr>
            <a:spLocks noGrp="1"/>
          </p:cNvSpPr>
          <p:nvPr>
            <p:ph type="dt" sz="half" idx="10"/>
          </p:nvPr>
        </p:nvSpPr>
        <p:spPr/>
        <p:txBody>
          <a:bodyPr/>
          <a:lstStyle/>
          <a:p>
            <a:r>
              <a:rPr lang="en-US" dirty="0" smtClean="0"/>
              <a:t>© </a:t>
            </a:r>
            <a:r>
              <a:rPr lang="en-US" dirty="0" err="1" smtClean="0"/>
              <a:t>SoICT</a:t>
            </a:r>
            <a:r>
              <a:rPr lang="en-US" dirty="0" smtClean="0"/>
              <a:t> 2021</a:t>
            </a:r>
            <a:endParaRPr lang="en-US" dirty="0"/>
          </a:p>
        </p:txBody>
      </p:sp>
      <p:sp>
        <p:nvSpPr>
          <p:cNvPr id="5" name="Footer Placeholder 4"/>
          <p:cNvSpPr>
            <a:spLocks noGrp="1"/>
          </p:cNvSpPr>
          <p:nvPr>
            <p:ph type="ftr" sz="quarter" idx="11"/>
          </p:nvPr>
        </p:nvSpPr>
        <p:spPr/>
        <p:txBody>
          <a:bodyPr/>
          <a:lstStyle/>
          <a:p>
            <a:r>
              <a:rPr lang="en-US" smtClean="0"/>
              <a:t>IT2000 – Thực hành Nhập môn CNTT-TT</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16</a:t>
            </a:fld>
            <a:r>
              <a:rPr lang="en-US" smtClean="0"/>
              <a:t> </a:t>
            </a:r>
            <a:endParaRPr lang="en-US"/>
          </a:p>
        </p:txBody>
      </p:sp>
      <p:pic>
        <p:nvPicPr>
          <p:cNvPr id="7" name="Picture 6" descr="Trí tuệ nhân tạo (AI) và ứng dụng trong hoạt động marketing"/>
          <p:cNvPicPr/>
          <p:nvPr/>
        </p:nvPicPr>
        <p:blipFill rotWithShape="1">
          <a:blip r:embed="rId3">
            <a:extLst>
              <a:ext uri="{28A0092B-C50C-407E-A947-70E740481C1C}">
                <a14:useLocalDpi xmlns:a14="http://schemas.microsoft.com/office/drawing/2010/main" val="0"/>
              </a:ext>
            </a:extLst>
          </a:blip>
          <a:srcRect l="43896"/>
          <a:stretch/>
        </p:blipFill>
        <p:spPr bwMode="auto">
          <a:xfrm>
            <a:off x="762000" y="1667921"/>
            <a:ext cx="2764790" cy="1969769"/>
          </a:xfrm>
          <a:prstGeom prst="rect">
            <a:avLst/>
          </a:prstGeom>
          <a:noFill/>
          <a:ln>
            <a:noFill/>
          </a:ln>
          <a:extLst>
            <a:ext uri="{53640926-AAD7-44D8-BBD7-CCE9431645EC}">
              <a14:shadowObscured xmlns:a14="http://schemas.microsoft.com/office/drawing/2010/main"/>
            </a:ext>
          </a:extLst>
        </p:spPr>
      </p:pic>
      <p:pic>
        <p:nvPicPr>
          <p:cNvPr id="8" name="Picture 7" descr="Khách hàng mục tiêu: Tiêu chí và các bước xác định hiệu quả"/>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3047" y="1667921"/>
            <a:ext cx="3049905" cy="1969770"/>
          </a:xfrm>
          <a:prstGeom prst="rect">
            <a:avLst/>
          </a:prstGeom>
          <a:noFill/>
          <a:ln>
            <a:noFill/>
          </a:ln>
        </p:spPr>
      </p:pic>
      <p:pic>
        <p:nvPicPr>
          <p:cNvPr id="9" name="Picture 8" descr="https://senplus.vn/media/data/2019/062019/tri-tue-nhan-tao-va-ung-dung-trong-marketing-3.jpg"/>
          <p:cNvPicPr/>
          <p:nvPr/>
        </p:nvPicPr>
        <p:blipFill>
          <a:blip r:embed="rId5">
            <a:extLst>
              <a:ext uri="{28A0092B-C50C-407E-A947-70E740481C1C}">
                <a14:useLocalDpi xmlns:a14="http://schemas.microsoft.com/office/drawing/2010/main" val="0"/>
              </a:ext>
            </a:extLst>
          </a:blip>
          <a:srcRect/>
          <a:stretch>
            <a:fillRect/>
          </a:stretch>
        </p:blipFill>
        <p:spPr bwMode="auto">
          <a:xfrm>
            <a:off x="762000" y="4347475"/>
            <a:ext cx="2764790" cy="1750696"/>
          </a:xfrm>
          <a:prstGeom prst="rect">
            <a:avLst/>
          </a:prstGeom>
          <a:noFill/>
          <a:ln>
            <a:noFill/>
          </a:ln>
        </p:spPr>
      </p:pic>
      <p:pic>
        <p:nvPicPr>
          <p:cNvPr id="10" name="Picture 9" descr="Quảng cáo programmatic là gì? Tổng quan về programmatic ads buying |  Admatic Blo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3046" y="4347475"/>
            <a:ext cx="3049905" cy="1750696"/>
          </a:xfrm>
          <a:prstGeom prst="rect">
            <a:avLst/>
          </a:prstGeom>
          <a:noFill/>
          <a:ln>
            <a:noFill/>
          </a:ln>
        </p:spPr>
      </p:pic>
    </p:spTree>
    <p:extLst>
      <p:ext uri="{BB962C8B-B14F-4D97-AF65-F5344CB8AC3E}">
        <p14:creationId xmlns:p14="http://schemas.microsoft.com/office/powerpoint/2010/main" val="222599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ircle(in)">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2C7244-B6EB-42C9-94A7-6D49B57AAB0D}"/>
              </a:ext>
            </a:extLst>
          </p:cNvPr>
          <p:cNvSpPr>
            <a:spLocks noGrp="1"/>
          </p:cNvSpPr>
          <p:nvPr>
            <p:ph type="title"/>
          </p:nvPr>
        </p:nvSpPr>
        <p:spPr>
          <a:xfrm>
            <a:off x="457200" y="-1"/>
            <a:ext cx="8458200" cy="731837"/>
          </a:xfrm>
        </p:spPr>
        <p:txBody>
          <a:bodyPr/>
          <a:lstStyle/>
          <a:p>
            <a:r>
              <a:rPr lang="en-US"/>
              <a:t>Ứng dụng của AI</a:t>
            </a:r>
            <a:endParaRPr lang="en-US" dirty="0"/>
          </a:p>
        </p:txBody>
      </p:sp>
      <p:sp>
        <p:nvSpPr>
          <p:cNvPr id="3" name="Content Placeholder 2">
            <a:extLst>
              <a:ext uri="{FF2B5EF4-FFF2-40B4-BE49-F238E27FC236}">
                <a16:creationId xmlns="" xmlns:a16="http://schemas.microsoft.com/office/drawing/2014/main" id="{BF6A4FD9-5D5F-4BCC-B31A-10D606D67E9A}"/>
              </a:ext>
            </a:extLst>
          </p:cNvPr>
          <p:cNvSpPr>
            <a:spLocks noGrp="1"/>
          </p:cNvSpPr>
          <p:nvPr>
            <p:ph idx="1"/>
          </p:nvPr>
        </p:nvSpPr>
        <p:spPr>
          <a:xfrm>
            <a:off x="533400" y="1143000"/>
            <a:ext cx="8153400" cy="4983163"/>
          </a:xfrm>
          <a:noFill/>
          <a:ln>
            <a:noFill/>
          </a:ln>
          <a:effectLst/>
        </p:spPr>
        <p:txBody>
          <a:bodyPr/>
          <a:lstStyle/>
          <a:p>
            <a:r>
              <a:rPr lang="en-US" b="1" dirty="0"/>
              <a:t>3. </a:t>
            </a:r>
            <a:r>
              <a:rPr lang="en-US" b="1" dirty="0" err="1"/>
              <a:t>Ứng</a:t>
            </a:r>
            <a:r>
              <a:rPr lang="en-US" b="1" dirty="0"/>
              <a:t> </a:t>
            </a:r>
            <a:r>
              <a:rPr lang="en-US" b="1" dirty="0" err="1"/>
              <a:t>dụng</a:t>
            </a:r>
            <a:r>
              <a:rPr lang="en-US" b="1" dirty="0"/>
              <a:t> </a:t>
            </a:r>
            <a:r>
              <a:rPr lang="en-US" b="1" dirty="0" err="1"/>
              <a:t>vào</a:t>
            </a:r>
            <a:r>
              <a:rPr lang="en-US" b="1" dirty="0"/>
              <a:t> an </a:t>
            </a:r>
            <a:r>
              <a:rPr lang="en-US" b="1" dirty="0" err="1"/>
              <a:t>ninh</a:t>
            </a:r>
            <a:r>
              <a:rPr lang="en-US" b="1" dirty="0"/>
              <a:t> </a:t>
            </a:r>
            <a:r>
              <a:rPr lang="en-US" b="1" dirty="0" err="1"/>
              <a:t>mạng</a:t>
            </a:r>
            <a:endParaRPr lang="en-US" b="1" dirty="0"/>
          </a:p>
          <a:p>
            <a:endParaRPr lang="en-US" b="1" dirty="0"/>
          </a:p>
          <a:p>
            <a:r>
              <a:rPr lang="en-US" dirty="0"/>
              <a:t>Expert system</a:t>
            </a:r>
          </a:p>
          <a:p>
            <a:r>
              <a:rPr lang="en-US" dirty="0"/>
              <a:t>Neural network</a:t>
            </a:r>
          </a:p>
          <a:p>
            <a:r>
              <a:rPr lang="en-US" dirty="0"/>
              <a:t>Intelligent agent</a:t>
            </a:r>
          </a:p>
          <a:p>
            <a:endParaRPr lang="en-US" dirty="0"/>
          </a:p>
        </p:txBody>
      </p:sp>
      <p:sp>
        <p:nvSpPr>
          <p:cNvPr id="5" name="Footer Placeholder 4">
            <a:extLst>
              <a:ext uri="{FF2B5EF4-FFF2-40B4-BE49-F238E27FC236}">
                <a16:creationId xmlns="" xmlns:a16="http://schemas.microsoft.com/office/drawing/2014/main" id="{4C5801AF-E827-498D-B881-EE725BB5E542}"/>
              </a:ext>
            </a:extLst>
          </p:cNvPr>
          <p:cNvSpPr>
            <a:spLocks noGrp="1"/>
          </p:cNvSpPr>
          <p:nvPr>
            <p:ph type="ftr" sz="quarter" idx="11"/>
          </p:nvPr>
        </p:nvSpPr>
        <p:spPr>
          <a:xfrm>
            <a:off x="2743200" y="6492875"/>
            <a:ext cx="4114800" cy="365125"/>
          </a:xfrm>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DEC723FA-0AE6-40CF-8E06-602076A45188}"/>
              </a:ext>
            </a:extLst>
          </p:cNvPr>
          <p:cNvSpPr>
            <a:spLocks noGrp="1"/>
          </p:cNvSpPr>
          <p:nvPr>
            <p:ph type="sldNum" sz="quarter" idx="12"/>
          </p:nvPr>
        </p:nvSpPr>
        <p:spPr>
          <a:xfrm>
            <a:off x="7239000" y="6492875"/>
            <a:ext cx="1676400" cy="365125"/>
          </a:xfrm>
        </p:spPr>
        <p:txBody>
          <a:bodyPr/>
          <a:lstStyle/>
          <a:p>
            <a:fld id="{8C13379D-D487-4446-85FC-E9ED5B8B80F6}" type="slidenum">
              <a:rPr lang="en-US" smtClean="0"/>
              <a:pPr/>
              <a:t>17</a:t>
            </a:fld>
            <a:r>
              <a:rPr lang="en-US"/>
              <a:t> </a:t>
            </a:r>
          </a:p>
        </p:txBody>
      </p:sp>
      <p:pic>
        <p:nvPicPr>
          <p:cNvPr id="9" name="Picture 8" descr="A person wearing a hoodie using a computer&#10;&#10;Description automatically generated with low confidence">
            <a:extLst>
              <a:ext uri="{FF2B5EF4-FFF2-40B4-BE49-F238E27FC236}">
                <a16:creationId xmlns="" xmlns:a16="http://schemas.microsoft.com/office/drawing/2014/main" id="{71E6BD48-1CA5-4366-A210-741BB01D79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tretch>
            <a:fillRect/>
          </a:stretch>
        </p:blipFill>
        <p:spPr>
          <a:xfrm>
            <a:off x="457200" y="3637284"/>
            <a:ext cx="3717932" cy="2590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 xmlns:a16="http://schemas.microsoft.com/office/drawing/2014/main" id="{244F681C-1C52-40CF-B284-7358F52B3685}"/>
              </a:ext>
            </a:extLst>
          </p:cNvPr>
          <p:cNvSpPr txBox="1"/>
          <p:nvPr/>
        </p:nvSpPr>
        <p:spPr>
          <a:xfrm>
            <a:off x="685799" y="7276592"/>
            <a:ext cx="1943270" cy="369332"/>
          </a:xfrm>
          <a:prstGeom prst="rect">
            <a:avLst/>
          </a:prstGeom>
          <a:noFill/>
        </p:spPr>
        <p:txBody>
          <a:bodyPr wrap="square" rtlCol="0">
            <a:spAutoFit/>
          </a:bodyPr>
          <a:lstStyle/>
          <a:p>
            <a:r>
              <a:rPr lang="en-US" sz="900">
                <a:hlinkClick r:id="rId4" tooltip="http://ifpnews.com/news/politics/security/hacker-government-websites-detained-iran/"/>
              </a:rPr>
              <a:t>This Photo</a:t>
            </a:r>
            <a:r>
              <a:rPr lang="en-US" sz="900"/>
              <a:t> by Unknown Author is licensed under </a:t>
            </a:r>
            <a:r>
              <a:rPr lang="en-US" sz="900">
                <a:hlinkClick r:id="rId5" tooltip="https://creativecommons.org/licenses/by/3.0/"/>
              </a:rPr>
              <a:t>CC BY</a:t>
            </a:r>
            <a:endParaRPr lang="en-US" sz="900"/>
          </a:p>
        </p:txBody>
      </p:sp>
      <p:pic>
        <p:nvPicPr>
          <p:cNvPr id="22" name="Picture 21" descr="A picture containing text, window&#10;&#10;Description automatically generated">
            <a:extLst>
              <a:ext uri="{FF2B5EF4-FFF2-40B4-BE49-F238E27FC236}">
                <a16:creationId xmlns="" xmlns:a16="http://schemas.microsoft.com/office/drawing/2014/main" id="{27931C3A-8B1D-4647-B714-2588D7AD329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 xmlns:a1611="http://schemas.microsoft.com/office/drawing/2016/11/main" r:id="rId7"/>
              </a:ext>
            </a:extLst>
          </a:blip>
          <a:stretch>
            <a:fillRect/>
          </a:stretch>
        </p:blipFill>
        <p:spPr>
          <a:xfrm>
            <a:off x="4648200" y="3641657"/>
            <a:ext cx="3871896" cy="2586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 xmlns:a16="http://schemas.microsoft.com/office/drawing/2014/main" id="{268EA4A5-8BDA-4DEA-8BBA-CC68E46EF08A}"/>
              </a:ext>
            </a:extLst>
          </p:cNvPr>
          <p:cNvSpPr txBox="1"/>
          <p:nvPr/>
        </p:nvSpPr>
        <p:spPr>
          <a:xfrm>
            <a:off x="5474204" y="6326741"/>
            <a:ext cx="3045892" cy="230832"/>
          </a:xfrm>
          <a:prstGeom prst="rect">
            <a:avLst/>
          </a:prstGeom>
          <a:noFill/>
        </p:spPr>
        <p:txBody>
          <a:bodyPr wrap="square" rtlCol="0">
            <a:spAutoFit/>
          </a:bodyPr>
          <a:lstStyle/>
          <a:p>
            <a:r>
              <a:rPr lang="en-US" sz="900">
                <a:hlinkClick r:id="rId7" tooltip="https://www.blacklistednews.com/article/73394/biotech-pharma-and-healthcare-firms-report-high-levels-of-cybersecurity-incidents-and.html"/>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13673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AC5447-7A83-453D-A4C1-364A001BB5C1}"/>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a:t>
            </a:r>
          </a:p>
        </p:txBody>
      </p:sp>
      <p:sp>
        <p:nvSpPr>
          <p:cNvPr id="3" name="Content Placeholder 2">
            <a:extLst>
              <a:ext uri="{FF2B5EF4-FFF2-40B4-BE49-F238E27FC236}">
                <a16:creationId xmlns="" xmlns:a16="http://schemas.microsoft.com/office/drawing/2014/main" id="{E76734CE-41AC-4C9A-B990-5445F2A540E9}"/>
              </a:ext>
            </a:extLst>
          </p:cNvPr>
          <p:cNvSpPr>
            <a:spLocks noGrp="1"/>
          </p:cNvSpPr>
          <p:nvPr>
            <p:ph idx="1"/>
          </p:nvPr>
        </p:nvSpPr>
        <p:spPr/>
        <p:txBody>
          <a:bodyPr/>
          <a:lstStyle/>
          <a:p>
            <a:r>
              <a:rPr lang="en-US" b="1" dirty="0"/>
              <a:t>A. Expert system</a:t>
            </a:r>
          </a:p>
          <a:p>
            <a:pPr algn="just">
              <a:buFontTx/>
              <a:buChar char="-"/>
            </a:pPr>
            <a:r>
              <a:rPr lang="en-US" b="1" dirty="0" err="1">
                <a:solidFill>
                  <a:srgbClr val="FF0000"/>
                </a:solidFill>
              </a:rPr>
              <a:t>Giới</a:t>
            </a:r>
            <a:r>
              <a:rPr lang="en-US" b="1" dirty="0">
                <a:solidFill>
                  <a:srgbClr val="FF0000"/>
                </a:solidFill>
              </a:rPr>
              <a:t> </a:t>
            </a:r>
            <a:r>
              <a:rPr lang="en-US" b="1" dirty="0" err="1">
                <a:solidFill>
                  <a:srgbClr val="FF0000"/>
                </a:solidFill>
              </a:rPr>
              <a:t>thiệu</a:t>
            </a:r>
            <a:r>
              <a:rPr lang="en-US" b="1" dirty="0">
                <a:solidFill>
                  <a:srgbClr val="FF0000"/>
                </a:solidFill>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hệ</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máy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mô</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phỏng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dirty="0">
                <a:effectLst/>
                <a:latin typeface="Calibri" panose="020F0502020204030204" pitchFamily="34" charset="0"/>
                <a:ea typeface="Calibri" panose="020F0502020204030204" pitchFamily="34" charset="0"/>
                <a:cs typeface="Times New Roman" panose="02020603050405020304" pitchFamily="18" charset="0"/>
              </a:rPr>
              <a:t> ra </a:t>
            </a:r>
            <a:r>
              <a:rPr lang="en-US"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chuyên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máy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algn="just">
              <a:buFontTx/>
              <a:buChar char="-"/>
            </a:pPr>
            <a:r>
              <a:rPr lang="en-US" b="1"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Thành</a:t>
            </a:r>
            <a:r>
              <a:rPr lang="en-US"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b="1"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phần</a:t>
            </a:r>
            <a:r>
              <a:rPr lang="en-US"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gồm</a:t>
            </a:r>
            <a:r>
              <a:rPr lang="en-US" dirty="0">
                <a:latin typeface="Calibri" panose="020F0502020204030204" pitchFamily="34" charset="0"/>
                <a:ea typeface="Calibri" panose="020F0502020204030204" pitchFamily="34" charset="0"/>
                <a:cs typeface="Times New Roman" panose="02020603050405020304" pitchFamily="18" charset="0"/>
              </a:rPr>
              <a:t> 2 </a:t>
            </a:r>
            <a:r>
              <a:rPr lang="en-US" dirty="0" err="1">
                <a:latin typeface="Calibri" panose="020F0502020204030204" pitchFamily="34" charset="0"/>
                <a:ea typeface="Calibri" panose="020F0502020204030204" pitchFamily="34" charset="0"/>
                <a:cs typeface="Times New Roman" panose="02020603050405020304" pitchFamily="18" charset="0"/>
              </a:rPr>
              <a:t>bộ</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phận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chính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b="1" dirty="0">
                <a:effectLst/>
                <a:latin typeface="Calibri" panose="020F0502020204030204" pitchFamily="34" charset="0"/>
                <a:ea typeface="Calibri" panose="020F0502020204030204" pitchFamily="34" charset="0"/>
                <a:cs typeface="Times New Roman" panose="02020603050405020304" pitchFamily="18" charset="0"/>
              </a:rPr>
              <a:t>Inference engine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b="1" dirty="0">
                <a:effectLst/>
                <a:latin typeface="Calibri" panose="020F0502020204030204" pitchFamily="34" charset="0"/>
                <a:ea typeface="Calibri" panose="020F0502020204030204" pitchFamily="34" charset="0"/>
                <a:cs typeface="Times New Roman" panose="02020603050405020304" pitchFamily="18" charset="0"/>
              </a:rPr>
              <a:t>Knowledge base</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algn="just">
              <a:buFontTx/>
              <a:buChar char="-"/>
            </a:pPr>
            <a:r>
              <a:rPr lang="en-US" b="1"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Vai</a:t>
            </a:r>
            <a:r>
              <a:rPr lang="en-US"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b="1"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trò</a:t>
            </a:r>
            <a:r>
              <a:rPr lang="en-US"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dùng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nghệ</a:t>
            </a:r>
            <a:r>
              <a:rPr lang="en-US" dirty="0">
                <a:effectLst/>
                <a:latin typeface="Calibri" panose="020F0502020204030204" pitchFamily="34" charset="0"/>
                <a:ea typeface="Calibri" panose="020F0502020204030204" pitchFamily="34" charset="0"/>
                <a:cs typeface="Times New Roman" panose="02020603050405020304" pitchFamily="18" charset="0"/>
              </a:rPr>
              <a:t> AI (Machine learning, Data mining) </a:t>
            </a:r>
            <a:r>
              <a:rPr lang="en-US" dirty="0" err="1">
                <a:effectLst/>
                <a:latin typeface="Calibri" panose="020F0502020204030204" pitchFamily="34" charset="0"/>
                <a:ea typeface="Calibri" panose="020F0502020204030204" pitchFamily="34" charset="0"/>
                <a:cs typeface="Times New Roman" panose="02020603050405020304" pitchFamily="18" charset="0"/>
              </a:rPr>
              <a:t>khiến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dirty="0">
                <a:effectLst/>
                <a:latin typeface="Calibri" panose="020F0502020204030204" pitchFamily="34" charset="0"/>
                <a:ea typeface="Calibri" panose="020F0502020204030204" pitchFamily="34" charset="0"/>
                <a:cs typeface="Times New Roman" panose="02020603050405020304" pitchFamily="18" charset="0"/>
              </a:rPr>
              <a:t> có </a:t>
            </a:r>
            <a:r>
              <a:rPr lang="en-US"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nhập</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dirty="0">
                <a:effectLst/>
                <a:latin typeface="Calibri" panose="020F0502020204030204" pitchFamily="34" charset="0"/>
                <a:ea typeface="Calibri" panose="020F0502020204030204" pitchFamily="34" charset="0"/>
                <a:cs typeface="Times New Roman" panose="02020603050405020304" pitchFamily="18" charset="0"/>
              </a:rPr>
              <a:t> tin </a:t>
            </a:r>
            <a:r>
              <a:rPr lang="en-US" dirty="0" err="1">
                <a:effectLst/>
                <a:latin typeface="Calibri" panose="020F0502020204030204" pitchFamily="34" charset="0"/>
                <a:ea typeface="Calibri" panose="020F0502020204030204" pitchFamily="34" charset="0"/>
                <a:cs typeface="Times New Roman" panose="02020603050405020304" pitchFamily="18" charset="0"/>
              </a:rPr>
              <a:t>mới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có </a:t>
            </a:r>
            <a:r>
              <a:rPr lang="en-US"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xử</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lý</a:t>
            </a:r>
            <a:r>
              <a:rPr lang="en-US" dirty="0">
                <a:effectLst/>
                <a:latin typeface="Calibri" panose="020F0502020204030204" pitchFamily="34" charset="0"/>
                <a:ea typeface="Calibri" panose="020F0502020204030204" pitchFamily="34" charset="0"/>
                <a:cs typeface="Times New Roman" panose="02020603050405020304" pitchFamily="18" charset="0"/>
              </a:rPr>
              <a:t> 1 </a:t>
            </a:r>
            <a:r>
              <a:rPr lang="en-US"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dirty="0">
                <a:effectLst/>
                <a:latin typeface="Calibri" panose="020F0502020204030204" pitchFamily="34" charset="0"/>
                <a:ea typeface="Calibri" panose="020F0502020204030204" pitchFamily="34" charset="0"/>
                <a:cs typeface="Times New Roman" panose="02020603050405020304" pitchFamily="18" charset="0"/>
              </a:rPr>
              <a:t> tin </a:t>
            </a:r>
            <a:r>
              <a:rPr lang="en-US"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tạp</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buFontTx/>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Footer Placeholder 4">
            <a:extLst>
              <a:ext uri="{FF2B5EF4-FFF2-40B4-BE49-F238E27FC236}">
                <a16:creationId xmlns="" xmlns:a16="http://schemas.microsoft.com/office/drawing/2014/main" id="{CFEBD6F0-90E6-443B-925B-BE04D0C05A18}"/>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5D79FC66-DD81-49D6-80C3-FDCCDC70D5BD}"/>
              </a:ext>
            </a:extLst>
          </p:cNvPr>
          <p:cNvSpPr>
            <a:spLocks noGrp="1"/>
          </p:cNvSpPr>
          <p:nvPr>
            <p:ph type="sldNum" sz="quarter" idx="12"/>
          </p:nvPr>
        </p:nvSpPr>
        <p:spPr/>
        <p:txBody>
          <a:bodyPr/>
          <a:lstStyle/>
          <a:p>
            <a:fld id="{8C13379D-D487-4446-85FC-E9ED5B8B80F6}" type="slidenum">
              <a:rPr lang="en-US" smtClean="0"/>
              <a:pPr/>
              <a:t>18</a:t>
            </a:fld>
            <a:r>
              <a:rPr lang="en-US"/>
              <a:t> </a:t>
            </a:r>
          </a:p>
        </p:txBody>
      </p:sp>
      <p:pic>
        <p:nvPicPr>
          <p:cNvPr id="8" name="Picture 7" descr="Diagram&#10;&#10;Description automatically generated">
            <a:extLst>
              <a:ext uri="{FF2B5EF4-FFF2-40B4-BE49-F238E27FC236}">
                <a16:creationId xmlns="" xmlns:a16="http://schemas.microsoft.com/office/drawing/2014/main" id="{DD4B3967-6873-4DFA-BEF7-1BF61E420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4397117"/>
            <a:ext cx="4648200" cy="19124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588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AC5447-7A83-453D-A4C1-364A001BB5C1}"/>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a:t>
            </a:r>
          </a:p>
        </p:txBody>
      </p:sp>
      <p:sp>
        <p:nvSpPr>
          <p:cNvPr id="3" name="Content Placeholder 2">
            <a:extLst>
              <a:ext uri="{FF2B5EF4-FFF2-40B4-BE49-F238E27FC236}">
                <a16:creationId xmlns="" xmlns:a16="http://schemas.microsoft.com/office/drawing/2014/main" id="{E76734CE-41AC-4C9A-B990-5445F2A540E9}"/>
              </a:ext>
            </a:extLst>
          </p:cNvPr>
          <p:cNvSpPr>
            <a:spLocks noGrp="1"/>
          </p:cNvSpPr>
          <p:nvPr>
            <p:ph idx="1"/>
          </p:nvPr>
        </p:nvSpPr>
        <p:spPr>
          <a:xfrm>
            <a:off x="495300" y="1143000"/>
            <a:ext cx="8153400" cy="4983163"/>
          </a:xfrm>
        </p:spPr>
        <p:txBody>
          <a:bodyPr>
            <a:normAutofit lnSpcReduction="10000"/>
          </a:bodyPr>
          <a:lstStyle/>
          <a:p>
            <a:r>
              <a:rPr lang="en-US" b="1" dirty="0"/>
              <a:t>B. Neural Network</a:t>
            </a:r>
          </a:p>
          <a:p>
            <a:pPr algn="just">
              <a:buFontTx/>
              <a:buChar char="-"/>
            </a:pPr>
            <a:r>
              <a:rPr lang="en-US" b="1" dirty="0" err="1">
                <a:solidFill>
                  <a:srgbClr val="FF0000"/>
                </a:solidFill>
              </a:rPr>
              <a:t>Giới</a:t>
            </a:r>
            <a:r>
              <a:rPr lang="en-US" b="1" dirty="0">
                <a:solidFill>
                  <a:srgbClr val="FF0000"/>
                </a:solidFill>
              </a:rPr>
              <a:t> </a:t>
            </a:r>
            <a:r>
              <a:rPr lang="en-US" b="1" dirty="0" err="1">
                <a:solidFill>
                  <a:srgbClr val="FF0000"/>
                </a:solidFill>
              </a:rPr>
              <a:t>thiệu</a:t>
            </a:r>
            <a:r>
              <a:rPr lang="en-US" b="1" dirty="0">
                <a:solidFill>
                  <a:srgbClr val="FF0000"/>
                </a:solidFill>
              </a:rPr>
              <a:t>: </a:t>
            </a:r>
            <a:r>
              <a:rPr lang="en-US" dirty="0" err="1"/>
              <a:t>là</a:t>
            </a:r>
            <a:r>
              <a:rPr lang="en-US" dirty="0"/>
              <a:t> </a:t>
            </a:r>
            <a:r>
              <a:rPr lang="en-US" dirty="0" err="1"/>
              <a:t>một</a:t>
            </a:r>
            <a:r>
              <a:rPr lang="en-US" dirty="0"/>
              <a:t> </a:t>
            </a:r>
            <a:r>
              <a:rPr lang="en-US" dirty="0" err="1"/>
              <a:t>mạng</a:t>
            </a:r>
            <a:r>
              <a:rPr lang="en-US" dirty="0"/>
              <a:t> </a:t>
            </a:r>
            <a:r>
              <a:rPr lang="en-US" dirty="0" err="1"/>
              <a:t>lưới</a:t>
            </a:r>
            <a:r>
              <a:rPr lang="en-US" dirty="0"/>
              <a:t> </a:t>
            </a:r>
            <a:r>
              <a:rPr lang="en-US" dirty="0" err="1"/>
              <a:t>các</a:t>
            </a:r>
            <a:r>
              <a:rPr lang="en-US" dirty="0"/>
              <a:t> neurons hay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Artificial neuron network </a:t>
            </a:r>
            <a:r>
              <a:rPr lang="en-US" dirty="0" err="1"/>
              <a:t>được</a:t>
            </a:r>
            <a:r>
              <a:rPr lang="en-US" dirty="0"/>
              <a:t> </a:t>
            </a:r>
            <a:r>
              <a:rPr lang="en-US" dirty="0" err="1"/>
              <a:t>tạo</a:t>
            </a:r>
            <a:r>
              <a:rPr lang="en-US" dirty="0"/>
              <a:t> </a:t>
            </a:r>
            <a:r>
              <a:rPr lang="en-US" dirty="0" err="1"/>
              <a:t>bởi</a:t>
            </a:r>
            <a:r>
              <a:rPr lang="en-US" dirty="0"/>
              <a:t> </a:t>
            </a:r>
            <a:r>
              <a:rPr lang="en-US" dirty="0" err="1"/>
              <a:t>các</a:t>
            </a:r>
            <a:r>
              <a:rPr lang="en-US" dirty="0"/>
              <a:t> neurons </a:t>
            </a:r>
            <a:r>
              <a:rPr lang="en-US" dirty="0" err="1"/>
              <a:t>nhân</a:t>
            </a:r>
            <a:r>
              <a:rPr lang="en-US" dirty="0"/>
              <a:t> </a:t>
            </a:r>
            <a:r>
              <a:rPr lang="en-US" dirty="0" err="1"/>
              <a:t>tạo</a:t>
            </a:r>
            <a:r>
              <a:rPr lang="en-US" dirty="0"/>
              <a:t> (</a:t>
            </a:r>
            <a:r>
              <a:rPr lang="en-US" dirty="0" err="1"/>
              <a:t>các</a:t>
            </a:r>
            <a:r>
              <a:rPr lang="en-US" dirty="0"/>
              <a:t> nodes)</a:t>
            </a:r>
          </a:p>
          <a:p>
            <a:pPr algn="just">
              <a:buFontTx/>
              <a:buChar char="-"/>
            </a:pPr>
            <a:r>
              <a:rPr lang="en-US" b="1" dirty="0" err="1">
                <a:solidFill>
                  <a:srgbClr val="FF0000"/>
                </a:solidFill>
              </a:rPr>
              <a:t>Đặc</a:t>
            </a:r>
            <a:r>
              <a:rPr lang="en-US" b="1" dirty="0">
                <a:solidFill>
                  <a:srgbClr val="FF0000"/>
                </a:solidFill>
              </a:rPr>
              <a:t> </a:t>
            </a:r>
            <a:r>
              <a:rPr lang="en-US" b="1" dirty="0" err="1">
                <a:solidFill>
                  <a:srgbClr val="FF0000"/>
                </a:solidFill>
              </a:rPr>
              <a:t>điểm</a:t>
            </a:r>
            <a:r>
              <a:rPr lang="en-US" b="1" dirty="0">
                <a:solidFill>
                  <a:srgbClr val="FF0000"/>
                </a:solidFill>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Dựa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mô</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xử</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lý</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dirty="0">
                <a:effectLst/>
                <a:latin typeface="Calibri" panose="020F0502020204030204" pitchFamily="34" charset="0"/>
                <a:ea typeface="Calibri" panose="020F0502020204030204" pitchFamily="34" charset="0"/>
                <a:cs typeface="Times New Roman" panose="02020603050405020304" pitchFamily="18" charset="0"/>
              </a:rPr>
              <a:t> tin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dây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thần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con </a:t>
            </a:r>
            <a:r>
              <a:rPr lang="en-US"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lưới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này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dirty="0">
                <a:effectLst/>
                <a:latin typeface="Calibri" panose="020F0502020204030204" pitchFamily="34" charset="0"/>
                <a:ea typeface="Calibri" panose="020F0502020204030204" pitchFamily="34" charset="0"/>
                <a:cs typeface="Times New Roman" panose="02020603050405020304" pitchFamily="18" charset="0"/>
              </a:rPr>
              <a:t> ra </a:t>
            </a:r>
            <a:r>
              <a:rPr lang="en-US" dirty="0" err="1">
                <a:effectLst/>
                <a:latin typeface="Calibri" panose="020F0502020204030204" pitchFamily="34" charset="0"/>
                <a:ea typeface="Calibri" panose="020F0502020204030204" pitchFamily="34" charset="0"/>
                <a:cs typeface="Times New Roman" panose="02020603050405020304" pitchFamily="18" charset="0"/>
              </a:rPr>
              <a:t>nhằm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trí</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tuệ</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dirty="0">
                <a:effectLst/>
                <a:latin typeface="Calibri" panose="020F0502020204030204" pitchFamily="34" charset="0"/>
                <a:ea typeface="Calibri" panose="020F0502020204030204" pitchFamily="34" charset="0"/>
                <a:cs typeface="Times New Roman" panose="02020603050405020304" pitchFamily="18" charset="0"/>
              </a:rPr>
              <a:t> VD: </a:t>
            </a:r>
            <a:r>
              <a:rPr lang="en-US" dirty="0" err="1">
                <a:effectLst/>
                <a:latin typeface="Calibri" panose="020F0502020204030204" pitchFamily="34" charset="0"/>
                <a:ea typeface="Calibri" panose="020F0502020204030204" pitchFamily="34" charset="0"/>
                <a:cs typeface="Times New Roman" panose="02020603050405020304" pitchFamily="18" charset="0"/>
              </a:rPr>
              <a:t>nhận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giọng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nói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khiển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dựa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theo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hoàn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cảnh</a:t>
            </a:r>
            <a:r>
              <a:rPr lang="en-US" dirty="0">
                <a:effectLst/>
                <a:latin typeface="Calibri" panose="020F0502020204030204" pitchFamily="34" charset="0"/>
                <a:ea typeface="Calibri" panose="020F0502020204030204" pitchFamily="34" charset="0"/>
                <a:cs typeface="Times New Roman" panose="02020603050405020304" pitchFamily="18" charset="0"/>
              </a:rPr>
              <a:t> (adaptive control)…</a:t>
            </a:r>
          </a:p>
          <a:p>
            <a:pPr algn="just">
              <a:buFontTx/>
              <a:buChar char="-"/>
            </a:pPr>
            <a:r>
              <a:rPr lang="en-US" b="1"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Ứng</a:t>
            </a:r>
            <a:r>
              <a:rPr lang="en-US"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b="1"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en-US"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nhận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mềm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dirty="0">
                <a:effectLst/>
                <a:latin typeface="Calibri" panose="020F0502020204030204" pitchFamily="34" charset="0"/>
                <a:ea typeface="Calibri" panose="020F0502020204030204" pitchFamily="34" charset="0"/>
                <a:cs typeface="Times New Roman" panose="02020603050405020304" pitchFamily="18" charset="0"/>
              </a:rPr>
              <a:t> tin </a:t>
            </a:r>
            <a:r>
              <a:rPr lang="en-US" dirty="0" err="1">
                <a:effectLst/>
                <a:latin typeface="Calibri" panose="020F0502020204030204" pitchFamily="34" charset="0"/>
                <a:ea typeface="Calibri" panose="020F0502020204030204" pitchFamily="34" charset="0"/>
                <a:cs typeface="Times New Roman" panose="02020603050405020304" pitchFamily="18" charset="0"/>
              </a:rPr>
              <a:t>độc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hại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chưa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phép</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cần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sự</a:t>
            </a:r>
            <a:r>
              <a:rPr lang="en-US" dirty="0">
                <a:effectLst/>
                <a:latin typeface="Calibri" panose="020F0502020204030204" pitchFamily="34" charset="0"/>
                <a:ea typeface="Calibri" panose="020F0502020204030204" pitchFamily="34" charset="0"/>
                <a:cs typeface="Times New Roman" panose="02020603050405020304" pitchFamily="18" charset="0"/>
              </a:rPr>
              <a:t> can </a:t>
            </a:r>
            <a:r>
              <a:rPr lang="en-US" dirty="0" err="1">
                <a:effectLst/>
                <a:latin typeface="Calibri" panose="020F0502020204030204" pitchFamily="34" charset="0"/>
                <a:ea typeface="Calibri" panose="020F0502020204030204" pitchFamily="34" charset="0"/>
                <a:cs typeface="Times New Roman" panose="02020603050405020304" pitchFamily="18" charset="0"/>
              </a:rPr>
              <a:t>thiệp</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con </a:t>
            </a:r>
            <a:r>
              <a:rPr lang="en-US"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nhận</a:t>
            </a:r>
            <a:r>
              <a:rPr lang="en-US" dirty="0">
                <a:effectLst/>
                <a:latin typeface="Calibri" panose="020F0502020204030204" pitchFamily="34" charset="0"/>
                <a:ea typeface="Calibri" panose="020F0502020204030204" pitchFamily="34" charset="0"/>
                <a:cs typeface="Times New Roman" panose="02020603050405020304" pitchFamily="18" charset="0"/>
              </a:rPr>
              <a:t> ra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lỗ</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hổng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mật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tự</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sửa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chữa</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5" name="Footer Placeholder 4">
            <a:extLst>
              <a:ext uri="{FF2B5EF4-FFF2-40B4-BE49-F238E27FC236}">
                <a16:creationId xmlns="" xmlns:a16="http://schemas.microsoft.com/office/drawing/2014/main" id="{CFEBD6F0-90E6-443B-925B-BE04D0C05A18}"/>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5D79FC66-DD81-49D6-80C3-FDCCDC70D5BD}"/>
              </a:ext>
            </a:extLst>
          </p:cNvPr>
          <p:cNvSpPr>
            <a:spLocks noGrp="1"/>
          </p:cNvSpPr>
          <p:nvPr>
            <p:ph type="sldNum" sz="quarter" idx="12"/>
          </p:nvPr>
        </p:nvSpPr>
        <p:spPr/>
        <p:txBody>
          <a:bodyPr/>
          <a:lstStyle/>
          <a:p>
            <a:fld id="{8C13379D-D487-4446-85FC-E9ED5B8B80F6}" type="slidenum">
              <a:rPr lang="en-US" smtClean="0"/>
              <a:pPr/>
              <a:t>19</a:t>
            </a:fld>
            <a:r>
              <a:rPr lang="en-US" dirty="0"/>
              <a:t> </a:t>
            </a:r>
          </a:p>
        </p:txBody>
      </p:sp>
    </p:spTree>
    <p:extLst>
      <p:ext uri="{BB962C8B-B14F-4D97-AF65-F5344CB8AC3E}">
        <p14:creationId xmlns:p14="http://schemas.microsoft.com/office/powerpoint/2010/main" val="185860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Đặt</a:t>
            </a:r>
            <a:r>
              <a:rPr lang="en-US" dirty="0" smtClean="0"/>
              <a:t> </a:t>
            </a:r>
            <a:r>
              <a:rPr lang="en-US" dirty="0" err="1" smtClean="0"/>
              <a:t>vấn</a:t>
            </a:r>
            <a:r>
              <a:rPr lang="en-US" dirty="0" smtClean="0"/>
              <a:t> </a:t>
            </a:r>
            <a:r>
              <a:rPr lang="en-US" dirty="0" err="1" smtClean="0"/>
              <a:t>đề</a:t>
            </a:r>
            <a:endParaRPr lang="en-US" dirty="0"/>
          </a:p>
        </p:txBody>
      </p:sp>
      <p:sp>
        <p:nvSpPr>
          <p:cNvPr id="3" name="Content Placeholder 2"/>
          <p:cNvSpPr>
            <a:spLocks noGrp="1"/>
          </p:cNvSpPr>
          <p:nvPr>
            <p:ph idx="1"/>
          </p:nvPr>
        </p:nvSpPr>
        <p:spPr>
          <a:xfrm>
            <a:off x="533400" y="1143001"/>
            <a:ext cx="8153400" cy="914400"/>
          </a:xfrm>
        </p:spPr>
        <p:txBody>
          <a:bodyPr/>
          <a:lstStyle/>
          <a:p>
            <a:pPr marL="514350" marR="0" lvl="0" indent="-514350" defTabSz="914400" eaLnBrk="1" fontAlgn="auto" latinLnBrk="0" hangingPunct="1">
              <a:lnSpc>
                <a:spcPct val="100000"/>
              </a:lnSpc>
              <a:spcBef>
                <a:spcPts val="0"/>
              </a:spcBef>
              <a:spcAft>
                <a:spcPts val="0"/>
              </a:spcAft>
              <a:buClrTx/>
              <a:buSzTx/>
              <a:buFontTx/>
              <a:buAutoNum type="romanUcPeriod"/>
              <a:tabLst/>
              <a:defRPr/>
            </a:pPr>
            <a:r>
              <a:rPr lang="en-US" dirty="0" err="1" smtClean="0"/>
              <a:t>Khái</a:t>
            </a:r>
            <a:r>
              <a:rPr lang="en-US" dirty="0" smtClean="0"/>
              <a:t> </a:t>
            </a:r>
            <a:r>
              <a:rPr lang="en-US" dirty="0" err="1" smtClean="0"/>
              <a:t>niệm</a:t>
            </a:r>
            <a:r>
              <a:rPr lang="en-US" dirty="0" smtClean="0"/>
              <a:t> </a:t>
            </a:r>
            <a:r>
              <a:rPr lang="en-US" dirty="0" err="1" smtClean="0"/>
              <a:t>trí</a:t>
            </a:r>
            <a:r>
              <a:rPr lang="en-US" dirty="0" smtClean="0"/>
              <a:t> </a:t>
            </a:r>
            <a:r>
              <a:rPr lang="en-US" dirty="0" err="1" smtClean="0"/>
              <a:t>tuệ</a:t>
            </a:r>
            <a:r>
              <a:rPr lang="en-US" dirty="0" smtClean="0"/>
              <a:t> </a:t>
            </a:r>
            <a:r>
              <a:rPr lang="en-US" dirty="0" err="1" smtClean="0"/>
              <a:t>nhân</a:t>
            </a:r>
            <a:r>
              <a:rPr lang="en-US" dirty="0" smtClean="0"/>
              <a:t> </a:t>
            </a:r>
            <a:r>
              <a:rPr lang="en-US" dirty="0" err="1" smtClean="0"/>
              <a:t>tạo</a:t>
            </a:r>
            <a:endParaRPr lang="en-US" dirty="0" smtClean="0"/>
          </a:p>
          <a:p>
            <a:pPr marL="514350" marR="0" lvl="0" indent="-514350" defTabSz="914400" eaLnBrk="1" fontAlgn="auto" latinLnBrk="0" hangingPunct="1">
              <a:lnSpc>
                <a:spcPct val="100000"/>
              </a:lnSpc>
              <a:spcBef>
                <a:spcPts val="0"/>
              </a:spcBef>
              <a:spcAft>
                <a:spcPts val="0"/>
              </a:spcAft>
              <a:buClrTx/>
              <a:buSzTx/>
              <a:buFontTx/>
              <a:buAutoNum type="romanUcPeriod"/>
              <a:tabLst/>
              <a:defRPr/>
            </a:pPr>
            <a:r>
              <a:rPr lang="en-US" dirty="0" err="1" smtClean="0"/>
              <a:t>Lịch</a:t>
            </a:r>
            <a:r>
              <a:rPr lang="en-US" dirty="0" smtClean="0"/>
              <a:t> </a:t>
            </a:r>
            <a:r>
              <a:rPr lang="en-US" dirty="0" err="1" smtClean="0"/>
              <a:t>sử</a:t>
            </a:r>
            <a:r>
              <a:rPr lang="en-US" dirty="0" smtClean="0"/>
              <a:t> </a:t>
            </a:r>
            <a:r>
              <a:rPr lang="en-US" dirty="0" err="1" smtClean="0"/>
              <a:t>hình</a:t>
            </a:r>
            <a:r>
              <a:rPr lang="en-US" dirty="0" smtClean="0"/>
              <a:t> </a:t>
            </a:r>
            <a:r>
              <a:rPr lang="en-US" dirty="0" err="1" smtClean="0"/>
              <a:t>thành</a:t>
            </a:r>
            <a:r>
              <a:rPr lang="en-US" dirty="0" smtClean="0"/>
              <a:t> </a:t>
            </a:r>
            <a:r>
              <a:rPr lang="en-US" dirty="0" err="1" smtClean="0"/>
              <a:t>và</a:t>
            </a:r>
            <a:r>
              <a:rPr lang="en-US" dirty="0" smtClean="0"/>
              <a:t> </a:t>
            </a:r>
            <a:r>
              <a:rPr lang="en-US" dirty="0" err="1" smtClean="0"/>
              <a:t>phát</a:t>
            </a:r>
            <a:r>
              <a:rPr lang="en-US" dirty="0" smtClean="0"/>
              <a:t> </a:t>
            </a:r>
            <a:r>
              <a:rPr lang="en-US" dirty="0" err="1" smtClean="0"/>
              <a:t>triển</a:t>
            </a:r>
            <a:endParaRPr lang="en-US" dirty="0"/>
          </a:p>
        </p:txBody>
      </p:sp>
      <p:sp>
        <p:nvSpPr>
          <p:cNvPr id="5" name="Footer Placeholder 4"/>
          <p:cNvSpPr>
            <a:spLocks noGrp="1"/>
          </p:cNvSpPr>
          <p:nvPr>
            <p:ph type="ftr" sz="quarter" idx="11"/>
          </p:nvPr>
        </p:nvSpPr>
        <p:spPr/>
        <p:txBody>
          <a:bodyPr/>
          <a:lstStyle/>
          <a:p>
            <a:r>
              <a:rPr lang="en-US" smtClean="0"/>
              <a:t>IT2000 – Thực hành Nhập môn CNTT-TT</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2</a:t>
            </a:fld>
            <a:r>
              <a:rPr lang="en-US" smtClean="0"/>
              <a:t> </a:t>
            </a: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2057401"/>
            <a:ext cx="5835080" cy="3903020"/>
          </a:xfrm>
          <a:prstGeom prst="rect">
            <a:avLst/>
          </a:prstGeom>
        </p:spPr>
      </p:pic>
      <p:sp>
        <p:nvSpPr>
          <p:cNvPr id="8" name="Content Placeholder 2"/>
          <p:cNvSpPr txBox="1">
            <a:spLocks/>
          </p:cNvSpPr>
          <p:nvPr/>
        </p:nvSpPr>
        <p:spPr>
          <a:xfrm>
            <a:off x="1981200" y="6035675"/>
            <a:ext cx="525780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3366FF"/>
              </a:buClr>
              <a:buSzPct val="100000"/>
              <a:buFont typeface="Wingdings" charset="2"/>
              <a:buChar char="§"/>
              <a:defRPr sz="2400" b="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FF0000"/>
              </a:buClr>
              <a:buFont typeface="Wingdings" charset="2"/>
              <a:buChar char="§"/>
              <a:defRPr sz="20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0000FF"/>
              </a:buClr>
              <a:buFont typeface="Arial"/>
              <a:buChar char="•"/>
              <a:defRPr sz="180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ctr" defTabSz="914400" eaLnBrk="1" fontAlgn="auto" latinLnBrk="0" hangingPunct="1">
              <a:lnSpc>
                <a:spcPct val="100000"/>
              </a:lnSpc>
              <a:spcBef>
                <a:spcPts val="0"/>
              </a:spcBef>
              <a:spcAft>
                <a:spcPts val="0"/>
              </a:spcAft>
              <a:buClrTx/>
              <a:buSzTx/>
              <a:buFontTx/>
              <a:buNone/>
              <a:tabLst/>
              <a:defRPr/>
            </a:pPr>
            <a:r>
              <a:rPr lang="en-US" sz="1800" i="1" dirty="0" err="1" smtClean="0"/>
              <a:t>Hội</a:t>
            </a:r>
            <a:r>
              <a:rPr lang="en-US" sz="1800" i="1" dirty="0" smtClean="0"/>
              <a:t> </a:t>
            </a:r>
            <a:r>
              <a:rPr lang="en-US" sz="1800" i="1" dirty="0" err="1" smtClean="0"/>
              <a:t>thảo</a:t>
            </a:r>
            <a:r>
              <a:rPr lang="en-US" sz="1800" i="1" dirty="0" smtClean="0"/>
              <a:t> </a:t>
            </a:r>
            <a:r>
              <a:rPr lang="en-US" sz="1800" i="1" dirty="0" err="1" smtClean="0"/>
              <a:t>Darmouth</a:t>
            </a:r>
            <a:r>
              <a:rPr lang="en-US" sz="1800" i="1" dirty="0" smtClean="0"/>
              <a:t> (1956)</a:t>
            </a:r>
            <a:endParaRPr lang="en-US" sz="1800" i="1" dirty="0"/>
          </a:p>
        </p:txBody>
      </p:sp>
    </p:spTree>
    <p:extLst>
      <p:ext uri="{BB962C8B-B14F-4D97-AF65-F5344CB8AC3E}">
        <p14:creationId xmlns:p14="http://schemas.microsoft.com/office/powerpoint/2010/main" val="28221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2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2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2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B00657-F091-4256-A5DD-EA7419B63FE7}"/>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 </a:t>
            </a:r>
          </a:p>
        </p:txBody>
      </p:sp>
      <p:sp>
        <p:nvSpPr>
          <p:cNvPr id="5" name="Footer Placeholder 4">
            <a:extLst>
              <a:ext uri="{FF2B5EF4-FFF2-40B4-BE49-F238E27FC236}">
                <a16:creationId xmlns="" xmlns:a16="http://schemas.microsoft.com/office/drawing/2014/main" id="{42A83354-C362-46AE-BC35-DE314176D04F}"/>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28D62A59-646D-49A8-9268-4640EC907F77}"/>
              </a:ext>
            </a:extLst>
          </p:cNvPr>
          <p:cNvSpPr>
            <a:spLocks noGrp="1"/>
          </p:cNvSpPr>
          <p:nvPr>
            <p:ph type="sldNum" sz="quarter" idx="12"/>
          </p:nvPr>
        </p:nvSpPr>
        <p:spPr/>
        <p:txBody>
          <a:bodyPr/>
          <a:lstStyle/>
          <a:p>
            <a:fld id="{8C13379D-D487-4446-85FC-E9ED5B8B80F6}" type="slidenum">
              <a:rPr lang="en-US" smtClean="0"/>
              <a:pPr/>
              <a:t>20</a:t>
            </a:fld>
            <a:r>
              <a:rPr lang="en-US"/>
              <a:t> </a:t>
            </a:r>
          </a:p>
        </p:txBody>
      </p:sp>
      <p:pic>
        <p:nvPicPr>
          <p:cNvPr id="1026" name="Picture 2" descr="A Gentle Introduction to Neural Networks | CleverTap">
            <a:extLst>
              <a:ext uri="{FF2B5EF4-FFF2-40B4-BE49-F238E27FC236}">
                <a16:creationId xmlns="" xmlns:a16="http://schemas.microsoft.com/office/drawing/2014/main" id="{E2938CA3-7898-40E4-BA91-93DD70B7A30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1720797"/>
            <a:ext cx="8153400" cy="38275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312524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2321B2-3FDC-4BED-A9CB-F34B34960F88}"/>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a:t>
            </a:r>
          </a:p>
        </p:txBody>
      </p:sp>
      <p:sp>
        <p:nvSpPr>
          <p:cNvPr id="3" name="Content Placeholder 2">
            <a:extLst>
              <a:ext uri="{FF2B5EF4-FFF2-40B4-BE49-F238E27FC236}">
                <a16:creationId xmlns="" xmlns:a16="http://schemas.microsoft.com/office/drawing/2014/main" id="{D9BD5DC9-B5B4-4163-B97B-208D102C03E4}"/>
              </a:ext>
            </a:extLst>
          </p:cNvPr>
          <p:cNvSpPr>
            <a:spLocks noGrp="1"/>
          </p:cNvSpPr>
          <p:nvPr>
            <p:ph idx="1"/>
          </p:nvPr>
        </p:nvSpPr>
        <p:spPr/>
        <p:txBody>
          <a:bodyPr/>
          <a:lstStyle/>
          <a:p>
            <a:r>
              <a:rPr lang="en-US" b="1" dirty="0"/>
              <a:t>C. Intelligent agent</a:t>
            </a:r>
          </a:p>
          <a:p>
            <a:pPr algn="just">
              <a:buFontTx/>
              <a:buChar char="-"/>
            </a:pPr>
            <a:r>
              <a:rPr lang="en-US" b="1" dirty="0" err="1">
                <a:solidFill>
                  <a:srgbClr val="FF0000"/>
                </a:solidFill>
              </a:rPr>
              <a:t>Giới</a:t>
            </a:r>
            <a:r>
              <a:rPr lang="en-US" b="1" dirty="0">
                <a:solidFill>
                  <a:srgbClr val="FF0000"/>
                </a:solidFill>
              </a:rPr>
              <a:t> </a:t>
            </a:r>
            <a:r>
              <a:rPr lang="en-US" b="1" dirty="0" err="1">
                <a:solidFill>
                  <a:srgbClr val="FF0000"/>
                </a:solidFill>
              </a:rPr>
              <a:t>thiệu</a:t>
            </a:r>
            <a:r>
              <a:rPr lang="en-US" b="1" dirty="0">
                <a:solidFill>
                  <a:srgbClr val="FF0000"/>
                </a:solidFill>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hệ</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cũng</a:t>
            </a:r>
            <a:r>
              <a:rPr lang="en-US" dirty="0">
                <a:effectLst/>
                <a:latin typeface="Calibri" panose="020F0502020204030204" pitchFamily="34" charset="0"/>
                <a:ea typeface="Calibri" panose="020F0502020204030204" pitchFamily="34" charset="0"/>
                <a:cs typeface="Times New Roman" panose="02020603050405020304" pitchFamily="18" charset="0"/>
              </a:rPr>
              <a:t> có </a:t>
            </a:r>
            <a:r>
              <a:rPr lang="en-US"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dựa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dirty="0">
                <a:effectLst/>
                <a:latin typeface="Calibri" panose="020F0502020204030204" pitchFamily="34" charset="0"/>
                <a:ea typeface="Calibri" panose="020F0502020204030204" pitchFamily="34" charset="0"/>
                <a:cs typeface="Times New Roman" panose="02020603050405020304" pitchFamily="18" charset="0"/>
              </a:rPr>
              <a:t> tin </a:t>
            </a:r>
            <a:r>
              <a:rPr lang="en-US" dirty="0" err="1">
                <a:effectLst/>
                <a:latin typeface="Calibri" panose="020F0502020204030204" pitchFamily="34" charset="0"/>
                <a:ea typeface="Calibri" panose="020F0502020204030204" pitchFamily="34" charset="0"/>
                <a:cs typeface="Times New Roman" panose="02020603050405020304" pitchFamily="18" charset="0"/>
              </a:rPr>
              <a:t>sẵn</a:t>
            </a:r>
            <a:r>
              <a:rPr lang="en-US" dirty="0">
                <a:effectLst/>
                <a:latin typeface="Calibri" panose="020F0502020204030204" pitchFamily="34" charset="0"/>
                <a:ea typeface="Calibri" panose="020F0502020204030204" pitchFamily="34" charset="0"/>
                <a:cs typeface="Times New Roman" panose="02020603050405020304" pitchFamily="18" charset="0"/>
              </a:rPr>
              <a:t> có </a:t>
            </a:r>
            <a:r>
              <a:rPr lang="en-US" dirty="0" err="1">
                <a:effectLst/>
                <a:latin typeface="Calibri" panose="020F0502020204030204" pitchFamily="34" charset="0"/>
                <a:ea typeface="Calibri" panose="020F0502020204030204" pitchFamily="34" charset="0"/>
                <a:cs typeface="Times New Roman" panose="02020603050405020304" pitchFamily="18" charset="0"/>
              </a:rPr>
              <a:t>đồng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thởi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tự</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thập</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dirty="0">
                <a:effectLst/>
                <a:latin typeface="Calibri" panose="020F0502020204030204" pitchFamily="34" charset="0"/>
                <a:ea typeface="Calibri" panose="020F0502020204030204" pitchFamily="34" charset="0"/>
                <a:cs typeface="Times New Roman" panose="02020603050405020304" pitchFamily="18" charset="0"/>
              </a:rPr>
              <a:t> tin </a:t>
            </a:r>
            <a:r>
              <a:rPr lang="en-US"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từ</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môi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xung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quanh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tự</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chỉnh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hoàn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đích</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algn="just">
              <a:buFontTx/>
              <a:buChar char="-"/>
            </a:pPr>
            <a:r>
              <a:rPr lang="en-US" b="1" dirty="0" err="1">
                <a:solidFill>
                  <a:srgbClr val="FF0000"/>
                </a:solidFill>
                <a:latin typeface="Calibri" panose="020F0502020204030204" pitchFamily="34" charset="0"/>
                <a:cs typeface="Times New Roman" panose="02020603050405020304" pitchFamily="18" charset="0"/>
              </a:rPr>
              <a:t>Đặc</a:t>
            </a:r>
            <a:r>
              <a:rPr lang="en-US" b="1" dirty="0">
                <a:solidFill>
                  <a:srgbClr val="FF0000"/>
                </a:solidFill>
                <a:latin typeface="Calibri" panose="020F0502020204030204" pitchFamily="34" charset="0"/>
                <a:cs typeface="Times New Roman" panose="02020603050405020304" pitchFamily="18" charset="0"/>
              </a:rPr>
              <a:t> </a:t>
            </a:r>
            <a:r>
              <a:rPr lang="en-US" b="1" dirty="0" err="1">
                <a:solidFill>
                  <a:srgbClr val="FF0000"/>
                </a:solidFill>
                <a:latin typeface="Calibri" panose="020F0502020204030204" pitchFamily="34" charset="0"/>
                <a:cs typeface="Times New Roman" panose="02020603050405020304" pitchFamily="18" charset="0"/>
              </a:rPr>
              <a:t>điểm</a:t>
            </a:r>
            <a:r>
              <a:rPr lang="en-US" b="1" dirty="0">
                <a:solidFill>
                  <a:srgbClr val="FF0000"/>
                </a:solidFill>
                <a:latin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có </a:t>
            </a:r>
            <a:r>
              <a:rPr lang="en-US"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thay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làm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quen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nhanh</a:t>
            </a:r>
            <a:r>
              <a:rPr lang="en-US" dirty="0">
                <a:effectLst/>
                <a:latin typeface="Calibri" panose="020F0502020204030204" pitchFamily="34" charset="0"/>
                <a:ea typeface="Calibri" panose="020F0502020204030204" pitchFamily="34" charset="0"/>
                <a:cs typeface="Times New Roman" panose="02020603050405020304" pitchFamily="18" charset="0"/>
              </a:rPr>
              <a:t> do </a:t>
            </a:r>
            <a:r>
              <a:rPr lang="en-US" dirty="0" err="1">
                <a:effectLst/>
                <a:latin typeface="Calibri" panose="020F0502020204030204" pitchFamily="34" charset="0"/>
                <a:ea typeface="Calibri" panose="020F0502020204030204" pitchFamily="34" charset="0"/>
                <a:cs typeface="Times New Roman" panose="02020603050405020304" pitchFamily="18" charset="0"/>
              </a:rPr>
              <a:t>giao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tiếp</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thập</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dirty="0">
                <a:effectLst/>
                <a:latin typeface="Calibri" panose="020F0502020204030204" pitchFamily="34" charset="0"/>
                <a:ea typeface="Calibri" panose="020F0502020204030204" pitchFamily="34" charset="0"/>
                <a:cs typeface="Times New Roman" panose="02020603050405020304" pitchFamily="18" charset="0"/>
              </a:rPr>
              <a:t> tin </a:t>
            </a:r>
            <a:r>
              <a:rPr lang="en-US" dirty="0" err="1">
                <a:effectLst/>
                <a:latin typeface="Calibri" panose="020F0502020204030204" pitchFamily="34" charset="0"/>
                <a:ea typeface="Calibri" panose="020F0502020204030204" pitchFamily="34" charset="0"/>
                <a:cs typeface="Times New Roman" panose="02020603050405020304" pitchFamily="18" charset="0"/>
              </a:rPr>
              <a:t>từ</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môi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bên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ngoài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gian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algn="just">
              <a:buFontTx/>
              <a:buChar char="-"/>
            </a:pPr>
            <a:r>
              <a:rPr lang="en-US" b="1" dirty="0" err="1">
                <a:solidFill>
                  <a:srgbClr val="FF0000"/>
                </a:solidFill>
                <a:latin typeface="Calibri" panose="020F0502020204030204" pitchFamily="34" charset="0"/>
                <a:cs typeface="Times New Roman" panose="02020603050405020304" pitchFamily="18" charset="0"/>
              </a:rPr>
              <a:t>Ứng</a:t>
            </a:r>
            <a:r>
              <a:rPr lang="en-US" b="1" dirty="0">
                <a:solidFill>
                  <a:srgbClr val="FF0000"/>
                </a:solidFill>
                <a:latin typeface="Calibri" panose="020F0502020204030204" pitchFamily="34" charset="0"/>
                <a:cs typeface="Times New Roman" panose="02020603050405020304" pitchFamily="18" charset="0"/>
              </a:rPr>
              <a:t> </a:t>
            </a:r>
            <a:r>
              <a:rPr lang="en-US" b="1" dirty="0" err="1">
                <a:solidFill>
                  <a:srgbClr val="FF0000"/>
                </a:solidFill>
                <a:latin typeface="Calibri" panose="020F0502020204030204" pitchFamily="34" charset="0"/>
                <a:cs typeface="Times New Roman" panose="02020603050405020304" pitchFamily="18" charset="0"/>
              </a:rPr>
              <a:t>dụng</a:t>
            </a:r>
            <a:r>
              <a:rPr lang="en-US" b="1" dirty="0">
                <a:solidFill>
                  <a:srgbClr val="FF0000"/>
                </a:solidFill>
                <a:latin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hệ</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này</a:t>
            </a:r>
            <a:r>
              <a:rPr lang="en-US" dirty="0">
                <a:effectLst/>
                <a:latin typeface="Calibri" panose="020F0502020204030204" pitchFamily="34" charset="0"/>
                <a:ea typeface="Calibri" panose="020F0502020204030204" pitchFamily="34" charset="0"/>
                <a:cs typeface="Times New Roman" panose="02020603050405020304" pitchFamily="18" charset="0"/>
              </a:rPr>
              <a:t> có </a:t>
            </a:r>
            <a:r>
              <a:rPr lang="en-US" dirty="0" err="1">
                <a:effectLst/>
                <a:latin typeface="Calibri" panose="020F0502020204030204" pitchFamily="34" charset="0"/>
                <a:ea typeface="Calibri" panose="020F0502020204030204" pitchFamily="34" charset="0"/>
                <a:cs typeface="Times New Roman" panose="02020603050405020304" pitchFamily="18" charset="0"/>
              </a:rPr>
              <a:t>tác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chặn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Distributed Denial of service (</a:t>
            </a:r>
            <a:r>
              <a:rPr lang="en-US" dirty="0" err="1">
                <a:effectLst/>
                <a:latin typeface="Calibri" panose="020F0502020204030204" pitchFamily="34" charset="0"/>
                <a:ea typeface="Calibri" panose="020F0502020204030204" pitchFamily="34" charset="0"/>
                <a:cs typeface="Times New Roman" panose="02020603050405020304" pitchFamily="18" charset="0"/>
              </a:rPr>
              <a:t>DDos</a:t>
            </a:r>
            <a:r>
              <a:rPr lang="en-US" dirty="0">
                <a:effectLst/>
                <a:latin typeface="Calibri" panose="020F0502020204030204" pitchFamily="34" charset="0"/>
                <a:ea typeface="Calibri" panose="020F0502020204030204" pitchFamily="34" charset="0"/>
                <a:cs typeface="Times New Roman" panose="02020603050405020304" pitchFamily="18" charset="0"/>
              </a:rPr>
              <a:t>) attacks (note: </a:t>
            </a:r>
            <a:r>
              <a:rPr lang="en-US" dirty="0" err="1">
                <a:effectLst/>
                <a:latin typeface="Calibri" panose="020F0502020204030204" pitchFamily="34" charset="0"/>
                <a:ea typeface="Calibri" panose="020F0502020204030204" pitchFamily="34" charset="0"/>
                <a:cs typeface="Times New Roman" panose="02020603050405020304" pitchFamily="18" charset="0"/>
              </a:rPr>
              <a:t>là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tấn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khiến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cho</a:t>
            </a:r>
            <a:r>
              <a:rPr lang="en-US" dirty="0">
                <a:effectLst/>
                <a:latin typeface="Calibri" panose="020F0502020204030204" pitchFamily="34" charset="0"/>
                <a:ea typeface="Calibri" panose="020F0502020204030204" pitchFamily="34" charset="0"/>
                <a:cs typeface="Times New Roman" panose="02020603050405020304" pitchFamily="18" charset="0"/>
              </a:rPr>
              <a:t> website hay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lưới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dirty="0">
                <a:effectLst/>
                <a:latin typeface="Calibri" panose="020F0502020204030204" pitchFamily="34" charset="0"/>
                <a:ea typeface="Calibri" panose="020F0502020204030204" pitchFamily="34" charset="0"/>
                <a:cs typeface="Times New Roman" panose="02020603050405020304" pitchFamily="18" charset="0"/>
              </a:rPr>
              <a:t> tin </a:t>
            </a:r>
            <a:r>
              <a:rPr lang="en-US"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truy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dirty="0">
                <a:effectLst/>
                <a:latin typeface="Calibri" panose="020F0502020204030204" pitchFamily="34" charset="0"/>
                <a:ea typeface="Calibri" panose="020F0502020204030204" pitchFamily="34" charset="0"/>
                <a:cs typeface="Times New Roman" panose="02020603050405020304" pitchFamily="18" charset="0"/>
              </a:rPr>
              <a:t> do </a:t>
            </a:r>
            <a:r>
              <a:rPr lang="en-US" dirty="0" err="1">
                <a:effectLst/>
                <a:latin typeface="Calibri" panose="020F0502020204030204" pitchFamily="34" charset="0"/>
                <a:ea typeface="Calibri" panose="020F0502020204030204" pitchFamily="34" charset="0"/>
                <a:cs typeface="Times New Roman" panose="02020603050405020304" pitchFamily="18" charset="0"/>
              </a:rPr>
              <a:t>tắc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nghẽn</a:t>
            </a:r>
            <a:r>
              <a:rPr lang="en-US" dirty="0">
                <a:effectLst/>
                <a:latin typeface="Calibri" panose="020F0502020204030204" pitchFamily="34" charset="0"/>
                <a:ea typeface="Calibri" panose="020F0502020204030204" pitchFamily="34" charset="0"/>
                <a:cs typeface="Times New Roman" panose="02020603050405020304" pitchFamily="18" charset="0"/>
              </a:rPr>
              <a:t> internet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độc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hại</a:t>
            </a: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5" name="Footer Placeholder 4">
            <a:extLst>
              <a:ext uri="{FF2B5EF4-FFF2-40B4-BE49-F238E27FC236}">
                <a16:creationId xmlns="" xmlns:a16="http://schemas.microsoft.com/office/drawing/2014/main" id="{11D8CA37-6FFB-496E-A466-3F31681FE4D1}"/>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2BA3F832-438C-4DC4-95E0-EFE0DDB0AE4A}"/>
              </a:ext>
            </a:extLst>
          </p:cNvPr>
          <p:cNvSpPr>
            <a:spLocks noGrp="1"/>
          </p:cNvSpPr>
          <p:nvPr>
            <p:ph type="sldNum" sz="quarter" idx="12"/>
          </p:nvPr>
        </p:nvSpPr>
        <p:spPr/>
        <p:txBody>
          <a:bodyPr/>
          <a:lstStyle/>
          <a:p>
            <a:fld id="{8C13379D-D487-4446-85FC-E9ED5B8B80F6}" type="slidenum">
              <a:rPr lang="en-US" smtClean="0"/>
              <a:pPr/>
              <a:t>21</a:t>
            </a:fld>
            <a:r>
              <a:rPr lang="en-US"/>
              <a:t> </a:t>
            </a:r>
          </a:p>
        </p:txBody>
      </p:sp>
    </p:spTree>
    <p:extLst>
      <p:ext uri="{BB962C8B-B14F-4D97-AF65-F5344CB8AC3E}">
        <p14:creationId xmlns:p14="http://schemas.microsoft.com/office/powerpoint/2010/main" val="149166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2321B2-3FDC-4BED-A9CB-F34B34960F88}"/>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a:t>
            </a:r>
          </a:p>
        </p:txBody>
      </p:sp>
      <p:sp>
        <p:nvSpPr>
          <p:cNvPr id="5" name="Footer Placeholder 4">
            <a:extLst>
              <a:ext uri="{FF2B5EF4-FFF2-40B4-BE49-F238E27FC236}">
                <a16:creationId xmlns="" xmlns:a16="http://schemas.microsoft.com/office/drawing/2014/main" id="{11D8CA37-6FFB-496E-A466-3F31681FE4D1}"/>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2BA3F832-438C-4DC4-95E0-EFE0DDB0AE4A}"/>
              </a:ext>
            </a:extLst>
          </p:cNvPr>
          <p:cNvSpPr>
            <a:spLocks noGrp="1"/>
          </p:cNvSpPr>
          <p:nvPr>
            <p:ph type="sldNum" sz="quarter" idx="12"/>
          </p:nvPr>
        </p:nvSpPr>
        <p:spPr/>
        <p:txBody>
          <a:bodyPr/>
          <a:lstStyle/>
          <a:p>
            <a:fld id="{8C13379D-D487-4446-85FC-E9ED5B8B80F6}" type="slidenum">
              <a:rPr lang="en-US" smtClean="0"/>
              <a:pPr/>
              <a:t>22</a:t>
            </a:fld>
            <a:r>
              <a:rPr lang="en-US"/>
              <a:t> </a:t>
            </a:r>
          </a:p>
        </p:txBody>
      </p:sp>
      <p:pic>
        <p:nvPicPr>
          <p:cNvPr id="7" name="Content Placeholder 6" descr="Diagram&#10;&#10;Description automatically generated">
            <a:extLst>
              <a:ext uri="{FF2B5EF4-FFF2-40B4-BE49-F238E27FC236}">
                <a16:creationId xmlns="" xmlns:a16="http://schemas.microsoft.com/office/drawing/2014/main" id="{BCC60BAF-5DBE-4BBF-8BDB-42217071718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1687591"/>
            <a:ext cx="5219700" cy="38495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43878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2321B2-3FDC-4BED-A9CB-F34B34960F88}"/>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a:t>
            </a:r>
          </a:p>
        </p:txBody>
      </p:sp>
      <p:sp>
        <p:nvSpPr>
          <p:cNvPr id="3" name="Content Placeholder 2">
            <a:extLst>
              <a:ext uri="{FF2B5EF4-FFF2-40B4-BE49-F238E27FC236}">
                <a16:creationId xmlns="" xmlns:a16="http://schemas.microsoft.com/office/drawing/2014/main" id="{D9BD5DC9-B5B4-4163-B97B-208D102C03E4}"/>
              </a:ext>
            </a:extLst>
          </p:cNvPr>
          <p:cNvSpPr>
            <a:spLocks noGrp="1"/>
          </p:cNvSpPr>
          <p:nvPr>
            <p:ph idx="1"/>
          </p:nvPr>
        </p:nvSpPr>
        <p:spPr/>
        <p:txBody>
          <a:bodyPr/>
          <a:lstStyle/>
          <a:p>
            <a:r>
              <a:rPr lang="en-US" b="1" dirty="0"/>
              <a:t>4. </a:t>
            </a:r>
            <a:r>
              <a:rPr lang="en-US" b="1" dirty="0" err="1"/>
              <a:t>Các</a:t>
            </a:r>
            <a:r>
              <a:rPr lang="en-US" b="1" dirty="0"/>
              <a:t> </a:t>
            </a:r>
            <a:r>
              <a:rPr lang="en-US" b="1" dirty="0" err="1"/>
              <a:t>ứng</a:t>
            </a:r>
            <a:r>
              <a:rPr lang="en-US" b="1" dirty="0"/>
              <a:t> </a:t>
            </a:r>
            <a:r>
              <a:rPr lang="en-US" b="1" dirty="0" err="1"/>
              <a:t>dụng</a:t>
            </a:r>
            <a:r>
              <a:rPr lang="en-US" b="1" dirty="0"/>
              <a:t> </a:t>
            </a:r>
            <a:r>
              <a:rPr lang="en-US" b="1" dirty="0" err="1"/>
              <a:t>khác</a:t>
            </a:r>
            <a:endParaRPr lang="en-US" b="1" dirty="0"/>
          </a:p>
          <a:p>
            <a:endParaRPr lang="en-US" dirty="0"/>
          </a:p>
          <a:p>
            <a:r>
              <a:rPr lang="en-US" dirty="0"/>
              <a:t>A. Games</a:t>
            </a:r>
          </a:p>
          <a:p>
            <a:r>
              <a:rPr lang="en-US" dirty="0"/>
              <a:t>B. </a:t>
            </a:r>
            <a:r>
              <a:rPr lang="en-US" dirty="0" err="1"/>
              <a:t>Nghệ</a:t>
            </a:r>
            <a:r>
              <a:rPr lang="en-US" dirty="0"/>
              <a:t> </a:t>
            </a:r>
            <a:r>
              <a:rPr lang="en-US" dirty="0" err="1"/>
              <a:t>thuật</a:t>
            </a:r>
            <a:endParaRPr lang="en-US" dirty="0"/>
          </a:p>
          <a:p>
            <a:r>
              <a:rPr lang="en-US" dirty="0"/>
              <a:t>C. </a:t>
            </a:r>
            <a:r>
              <a:rPr lang="en-US" dirty="0" err="1"/>
              <a:t>Sản</a:t>
            </a:r>
            <a:r>
              <a:rPr lang="en-US" dirty="0"/>
              <a:t> </a:t>
            </a:r>
            <a:r>
              <a:rPr lang="en-US" dirty="0" err="1"/>
              <a:t>xuất</a:t>
            </a:r>
            <a:endParaRPr lang="en-US" dirty="0"/>
          </a:p>
          <a:p>
            <a:endParaRPr lang="en-US" dirty="0"/>
          </a:p>
        </p:txBody>
      </p:sp>
      <p:sp>
        <p:nvSpPr>
          <p:cNvPr id="5" name="Footer Placeholder 4">
            <a:extLst>
              <a:ext uri="{FF2B5EF4-FFF2-40B4-BE49-F238E27FC236}">
                <a16:creationId xmlns="" xmlns:a16="http://schemas.microsoft.com/office/drawing/2014/main" id="{11D8CA37-6FFB-496E-A466-3F31681FE4D1}"/>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2BA3F832-438C-4DC4-95E0-EFE0DDB0AE4A}"/>
              </a:ext>
            </a:extLst>
          </p:cNvPr>
          <p:cNvSpPr>
            <a:spLocks noGrp="1"/>
          </p:cNvSpPr>
          <p:nvPr>
            <p:ph type="sldNum" sz="quarter" idx="12"/>
          </p:nvPr>
        </p:nvSpPr>
        <p:spPr/>
        <p:txBody>
          <a:bodyPr/>
          <a:lstStyle/>
          <a:p>
            <a:fld id="{8C13379D-D487-4446-85FC-E9ED5B8B80F6}" type="slidenum">
              <a:rPr lang="en-US" smtClean="0"/>
              <a:pPr/>
              <a:t>23</a:t>
            </a:fld>
            <a:r>
              <a:rPr lang="en-US"/>
              <a:t> </a:t>
            </a:r>
          </a:p>
        </p:txBody>
      </p:sp>
      <p:pic>
        <p:nvPicPr>
          <p:cNvPr id="8" name="Picture 7" descr="A picture containing text, toy&#10;&#10;Description automatically generated">
            <a:extLst>
              <a:ext uri="{FF2B5EF4-FFF2-40B4-BE49-F238E27FC236}">
                <a16:creationId xmlns="" xmlns:a16="http://schemas.microsoft.com/office/drawing/2014/main" id="{A1D0225C-9126-4045-8801-AAACFF0A8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478755"/>
            <a:ext cx="3810000" cy="2133600"/>
          </a:xfrm>
          <a:prstGeom prst="rect">
            <a:avLst/>
          </a:prstGeom>
          <a:ln>
            <a:noFill/>
          </a:ln>
          <a:effectLst>
            <a:softEdge rad="112500"/>
          </a:effectLst>
        </p:spPr>
      </p:pic>
      <p:pic>
        <p:nvPicPr>
          <p:cNvPr id="10" name="Picture 9">
            <a:extLst>
              <a:ext uri="{FF2B5EF4-FFF2-40B4-BE49-F238E27FC236}">
                <a16:creationId xmlns="" xmlns:a16="http://schemas.microsoft.com/office/drawing/2014/main" id="{D2FC2693-AEC1-445A-AE65-F414C6C4C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023519"/>
            <a:ext cx="4022726" cy="2011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picture containing farm machine&#10;&#10;Description automatically generated">
            <a:extLst>
              <a:ext uri="{FF2B5EF4-FFF2-40B4-BE49-F238E27FC236}">
                <a16:creationId xmlns="" xmlns:a16="http://schemas.microsoft.com/office/drawing/2014/main" id="{DB22C809-1F2F-4EE0-A1B0-B297A8B2272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5257799" y="4020742"/>
            <a:ext cx="3021211" cy="2014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578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2321B2-3FDC-4BED-A9CB-F34B34960F88}"/>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a:t>
            </a:r>
          </a:p>
        </p:txBody>
      </p:sp>
      <p:sp>
        <p:nvSpPr>
          <p:cNvPr id="3" name="Content Placeholder 2">
            <a:extLst>
              <a:ext uri="{FF2B5EF4-FFF2-40B4-BE49-F238E27FC236}">
                <a16:creationId xmlns="" xmlns:a16="http://schemas.microsoft.com/office/drawing/2014/main" id="{D9BD5DC9-B5B4-4163-B97B-208D102C03E4}"/>
              </a:ext>
            </a:extLst>
          </p:cNvPr>
          <p:cNvSpPr>
            <a:spLocks noGrp="1"/>
          </p:cNvSpPr>
          <p:nvPr>
            <p:ph idx="1"/>
          </p:nvPr>
        </p:nvSpPr>
        <p:spPr/>
        <p:txBody>
          <a:bodyPr/>
          <a:lstStyle/>
          <a:p>
            <a:r>
              <a:rPr lang="en-US" b="1" dirty="0"/>
              <a:t>A. Games</a:t>
            </a:r>
          </a:p>
          <a:p>
            <a:pPr algn="just"/>
            <a:r>
              <a:rPr lang="en-US" dirty="0" err="1">
                <a:latin typeface="Calibri" panose="020F0502020204030204" pitchFamily="34" charset="0"/>
                <a:ea typeface="Calibri" panose="020F0502020204030204" pitchFamily="34" charset="0"/>
                <a:cs typeface="Times New Roman" panose="02020603050405020304" pitchFamily="18" charset="0"/>
              </a:rPr>
              <a:t>V</a:t>
            </a:r>
            <a:r>
              <a:rPr lang="en-US" dirty="0" err="1">
                <a:effectLst/>
                <a:latin typeface="Calibri" panose="020F0502020204030204" pitchFamily="34" charset="0"/>
                <a:ea typeface="Calibri" panose="020F0502020204030204" pitchFamily="34" charset="0"/>
                <a:cs typeface="Times New Roman" panose="02020603050405020304" pitchFamily="18" charset="0"/>
              </a:rPr>
              <a:t>ào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năm</a:t>
            </a:r>
            <a:r>
              <a:rPr lang="en-US" dirty="0">
                <a:effectLst/>
                <a:latin typeface="Calibri" panose="020F0502020204030204" pitchFamily="34" charset="0"/>
                <a:ea typeface="Calibri" panose="020F0502020204030204" pitchFamily="34" charset="0"/>
                <a:cs typeface="Times New Roman" panose="02020603050405020304" pitchFamily="18" charset="0"/>
              </a:rPr>
              <a:t> 1997 </a:t>
            </a:r>
            <a:r>
              <a:rPr lang="en-US" dirty="0" err="1">
                <a:effectLst/>
                <a:latin typeface="Calibri" panose="020F0502020204030204" pitchFamily="34" charset="0"/>
                <a:ea typeface="Calibri" panose="020F0502020204030204" pitchFamily="34" charset="0"/>
                <a:cs typeface="Times New Roman" panose="02020603050405020304" pitchFamily="18" charset="0"/>
              </a:rPr>
              <a:t>máy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dirty="0">
                <a:effectLst/>
                <a:latin typeface="Calibri" panose="020F0502020204030204" pitchFamily="34" charset="0"/>
                <a:ea typeface="Calibri" panose="020F0502020204030204" pitchFamily="34" charset="0"/>
                <a:cs typeface="Times New Roman" panose="02020603050405020304" pitchFamily="18" charset="0"/>
              </a:rPr>
              <a:t> Deep Blue </a:t>
            </a:r>
            <a:r>
              <a:rPr lang="en-US"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bởi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smtClean="0">
                <a:effectLst/>
                <a:latin typeface="Calibri" panose="020F0502020204030204" pitchFamily="34" charset="0"/>
                <a:ea typeface="Calibri" panose="020F0502020204030204" pitchFamily="34" charset="0"/>
                <a:cs typeface="Times New Roman" panose="02020603050405020304" pitchFamily="18" charset="0"/>
              </a:rPr>
              <a:t>IBM </a:t>
            </a:r>
            <a:r>
              <a:rPr lang="en-US" dirty="0" err="1">
                <a:effectLst/>
                <a:latin typeface="Calibri" panose="020F0502020204030204" pitchFamily="34" charset="0"/>
                <a:ea typeface="Calibri" panose="020F0502020204030204" pitchFamily="34" charset="0"/>
                <a:cs typeface="Times New Roman" panose="02020603050405020304" pitchFamily="18" charset="0"/>
              </a:rPr>
              <a:t>đã</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chiến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vô</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địch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giới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môn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cờ</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vua</a:t>
            </a:r>
            <a:r>
              <a:rPr lang="en-US" dirty="0">
                <a:effectLst/>
                <a:latin typeface="Calibri" panose="020F0502020204030204" pitchFamily="34" charset="0"/>
                <a:ea typeface="Calibri" panose="020F0502020204030204" pitchFamily="34" charset="0"/>
                <a:cs typeface="Times New Roman" panose="02020603050405020304" pitchFamily="18" charset="0"/>
              </a:rPr>
              <a:t> Garry Kasparov. </a:t>
            </a:r>
            <a:r>
              <a:rPr lang="en-US"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tiếng</a:t>
            </a:r>
            <a:r>
              <a:rPr lang="en-US" dirty="0">
                <a:effectLst/>
                <a:latin typeface="Calibri" panose="020F0502020204030204" pitchFamily="34" charset="0"/>
                <a:ea typeface="Calibri" panose="020F0502020204030204" pitchFamily="34" charset="0"/>
                <a:cs typeface="Times New Roman" panose="02020603050405020304" pitchFamily="18" charset="0"/>
              </a:rPr>
              <a:t> vang </a:t>
            </a:r>
            <a:r>
              <a:rPr lang="en-US"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giới</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algn="just"/>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5" name="Footer Placeholder 4">
            <a:extLst>
              <a:ext uri="{FF2B5EF4-FFF2-40B4-BE49-F238E27FC236}">
                <a16:creationId xmlns="" xmlns:a16="http://schemas.microsoft.com/office/drawing/2014/main" id="{11D8CA37-6FFB-496E-A466-3F31681FE4D1}"/>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2BA3F832-438C-4DC4-95E0-EFE0DDB0AE4A}"/>
              </a:ext>
            </a:extLst>
          </p:cNvPr>
          <p:cNvSpPr>
            <a:spLocks noGrp="1"/>
          </p:cNvSpPr>
          <p:nvPr>
            <p:ph type="sldNum" sz="quarter" idx="12"/>
          </p:nvPr>
        </p:nvSpPr>
        <p:spPr/>
        <p:txBody>
          <a:bodyPr/>
          <a:lstStyle/>
          <a:p>
            <a:fld id="{8C13379D-D487-4446-85FC-E9ED5B8B80F6}" type="slidenum">
              <a:rPr lang="en-US" smtClean="0"/>
              <a:pPr/>
              <a:t>24</a:t>
            </a:fld>
            <a:r>
              <a:rPr lang="en-US"/>
              <a:t> </a:t>
            </a:r>
          </a:p>
        </p:txBody>
      </p:sp>
      <p:pic>
        <p:nvPicPr>
          <p:cNvPr id="8" name="Picture 7" descr="A person in a suit&#10;&#10;Description automatically generated with low confidence">
            <a:extLst>
              <a:ext uri="{FF2B5EF4-FFF2-40B4-BE49-F238E27FC236}">
                <a16:creationId xmlns="" xmlns:a16="http://schemas.microsoft.com/office/drawing/2014/main" id="{B631F04C-0D00-4A55-B543-977F8354C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048000"/>
            <a:ext cx="2320905" cy="3157113"/>
          </a:xfrm>
          <a:prstGeom prst="rect">
            <a:avLst/>
          </a:prstGeom>
          <a:ln>
            <a:noFill/>
          </a:ln>
          <a:effectLst>
            <a:outerShdw blurRad="292100" dist="139700" dir="2700000" algn="tl" rotWithShape="0">
              <a:srgbClr val="333333">
                <a:alpha val="65000"/>
              </a:srgbClr>
            </a:outerShdw>
          </a:effectLst>
        </p:spPr>
      </p:pic>
      <p:pic>
        <p:nvPicPr>
          <p:cNvPr id="10" name="Picture 9" descr="A picture containing text, computer&#10;&#10;Description automatically generated">
            <a:extLst>
              <a:ext uri="{FF2B5EF4-FFF2-40B4-BE49-F238E27FC236}">
                <a16:creationId xmlns="" xmlns:a16="http://schemas.microsoft.com/office/drawing/2014/main" id="{917DD49B-9BBC-4734-8ACB-734F5A5D1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3103830"/>
            <a:ext cx="2052648" cy="31012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60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2321B2-3FDC-4BED-A9CB-F34B34960F88}"/>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a:t>
            </a:r>
          </a:p>
        </p:txBody>
      </p:sp>
      <p:sp>
        <p:nvSpPr>
          <p:cNvPr id="3" name="Content Placeholder 2">
            <a:extLst>
              <a:ext uri="{FF2B5EF4-FFF2-40B4-BE49-F238E27FC236}">
                <a16:creationId xmlns="" xmlns:a16="http://schemas.microsoft.com/office/drawing/2014/main" id="{D9BD5DC9-B5B4-4163-B97B-208D102C03E4}"/>
              </a:ext>
            </a:extLst>
          </p:cNvPr>
          <p:cNvSpPr>
            <a:spLocks noGrp="1"/>
          </p:cNvSpPr>
          <p:nvPr>
            <p:ph idx="1"/>
          </p:nvPr>
        </p:nvSpPr>
        <p:spPr/>
        <p:txBody>
          <a:bodyPr/>
          <a:lstStyle/>
          <a:p>
            <a:pPr algn="just"/>
            <a:r>
              <a:rPr lang="en-US" dirty="0">
                <a:effectLst/>
                <a:latin typeface="Calibri" panose="020F0502020204030204" pitchFamily="34" charset="0"/>
                <a:ea typeface="Calibri" panose="020F0502020204030204" pitchFamily="34" charset="0"/>
                <a:cs typeface="Times New Roman" panose="02020603050405020304" pitchFamily="18" charset="0"/>
              </a:rPr>
              <a:t>5/12/2017 </a:t>
            </a:r>
            <a:r>
              <a:rPr lang="en-US" dirty="0" err="1">
                <a:effectLst/>
                <a:latin typeface="Calibri" panose="020F0502020204030204" pitchFamily="34" charset="0"/>
                <a:ea typeface="Calibri" panose="020F0502020204030204" pitchFamily="34" charset="0"/>
                <a:cs typeface="Times New Roman" panose="02020603050405020304" pitchFamily="18" charset="0"/>
              </a:rPr>
              <a:t>AlphaZero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máy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ti</a:t>
            </a:r>
            <a:r>
              <a:rPr lang="en-US" dirty="0">
                <a:effectLst/>
                <a:latin typeface="Calibri" panose="020F0502020204030204" pitchFamily="34" charset="0"/>
                <a:ea typeface="Calibri" panose="020F0502020204030204" pitchFamily="34" charset="0"/>
                <a:cs typeface="Times New Roman" panose="02020603050405020304" pitchFamily="18" charset="0"/>
              </a:rPr>
              <a:t> AI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Anh </a:t>
            </a:r>
            <a:r>
              <a:rPr lang="en-US" dirty="0" err="1">
                <a:effectLst/>
                <a:latin typeface="Calibri" panose="020F0502020204030204" pitchFamily="34" charset="0"/>
                <a:ea typeface="Calibri" panose="020F0502020204030204" pitchFamily="34" charset="0"/>
                <a:cs typeface="Times New Roman" panose="02020603050405020304" pitchFamily="18" charset="0"/>
              </a:rPr>
              <a:t>tên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Deepmind</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lập</a:t>
            </a:r>
            <a:r>
              <a:rPr lang="en-US" dirty="0">
                <a:effectLst/>
                <a:latin typeface="Calibri" panose="020F0502020204030204" pitchFamily="34" charset="0"/>
                <a:ea typeface="Calibri" panose="020F0502020204030204" pitchFamily="34" charset="0"/>
                <a:cs typeface="Times New Roman" panose="02020603050405020304" pitchFamily="18" charset="0"/>
              </a:rPr>
              <a:t> ra </a:t>
            </a:r>
            <a:r>
              <a:rPr lang="en-US"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chơi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cờ</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vua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cờ</a:t>
            </a:r>
            <a:r>
              <a:rPr lang="en-US" dirty="0">
                <a:effectLst/>
                <a:latin typeface="Calibri" panose="020F0502020204030204" pitchFamily="34" charset="0"/>
                <a:ea typeface="Calibri" panose="020F0502020204030204" pitchFamily="34" charset="0"/>
                <a:cs typeface="Times New Roman" panose="02020603050405020304" pitchFamily="18" charset="0"/>
              </a:rPr>
              <a:t> shoji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cờ</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vây</a:t>
            </a: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US" dirty="0" err="1">
                <a:latin typeface="Calibri" panose="020F0502020204030204" pitchFamily="34" charset="0"/>
                <a:ea typeface="Calibri" panose="020F0502020204030204" pitchFamily="34" charset="0"/>
                <a:cs typeface="Times New Roman" panose="02020603050405020304" pitchFamily="18" charset="0"/>
              </a:rPr>
              <a:t>Kết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quả</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sau</a:t>
            </a:r>
            <a:r>
              <a:rPr lang="en-US" dirty="0">
                <a:effectLst/>
                <a:latin typeface="Calibri" panose="020F0502020204030204" pitchFamily="34" charset="0"/>
                <a:ea typeface="Calibri" panose="020F0502020204030204" pitchFamily="34" charset="0"/>
                <a:cs typeface="Times New Roman" panose="02020603050405020304" pitchFamily="18" charset="0"/>
              </a:rPr>
              <a:t> 24 </a:t>
            </a:r>
            <a:r>
              <a:rPr lang="en-US" dirty="0" err="1">
                <a:effectLst/>
                <a:latin typeface="Calibri" panose="020F0502020204030204" pitchFamily="34" charset="0"/>
                <a:ea typeface="Calibri" panose="020F0502020204030204" pitchFamily="34" charset="0"/>
                <a:cs typeface="Times New Roman" panose="02020603050405020304" pitchFamily="18" charset="0"/>
              </a:rPr>
              <a:t>giờ</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tự</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luyện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tập</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tự</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hỏi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máy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này</a:t>
            </a:r>
            <a:r>
              <a:rPr lang="en-US" dirty="0">
                <a:effectLst/>
                <a:latin typeface="Calibri" panose="020F0502020204030204" pitchFamily="34" charset="0"/>
                <a:ea typeface="Calibri" panose="020F0502020204030204" pitchFamily="34" charset="0"/>
                <a:cs typeface="Times New Roman" panose="02020603050405020304" pitchFamily="18" charset="0"/>
              </a:rPr>
              <a:t> có </a:t>
            </a:r>
            <a:r>
              <a:rPr lang="en-US"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bại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mềm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vô</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địch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giới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môn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cờ</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vua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Shoji </a:t>
            </a:r>
            <a:r>
              <a:rPr lang="en-US" dirty="0" err="1">
                <a:effectLst/>
                <a:latin typeface="Calibri" panose="020F0502020204030204" pitchFamily="34" charset="0"/>
                <a:ea typeface="Calibri" panose="020F0502020204030204" pitchFamily="34" charset="0"/>
                <a:cs typeface="Times New Roman" panose="02020603050405020304" pitchFamily="18" charset="0"/>
              </a:rPr>
              <a:t>lúc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bấy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giờ</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là</a:t>
            </a:r>
            <a:r>
              <a:rPr lang="en-US" dirty="0">
                <a:effectLst/>
                <a:latin typeface="Calibri" panose="020F0502020204030204" pitchFamily="34" charset="0"/>
                <a:ea typeface="Calibri" panose="020F0502020204030204" pitchFamily="34" charset="0"/>
                <a:cs typeface="Times New Roman" panose="02020603050405020304" pitchFamily="18" charset="0"/>
              </a:rPr>
              <a:t> Stockfish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E</a:t>
            </a:r>
            <a:r>
              <a:rPr lang="en-US" dirty="0" smtClean="0">
                <a:effectLst/>
                <a:latin typeface="Calibri" panose="020F0502020204030204" pitchFamily="34" charset="0"/>
                <a:ea typeface="Calibri" panose="020F0502020204030204" pitchFamily="34" charset="0"/>
                <a:cs typeface="Times New Roman" panose="02020603050405020304" pitchFamily="18" charset="0"/>
              </a:rPr>
              <a:t>lmo</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5" name="Footer Placeholder 4">
            <a:extLst>
              <a:ext uri="{FF2B5EF4-FFF2-40B4-BE49-F238E27FC236}">
                <a16:creationId xmlns="" xmlns:a16="http://schemas.microsoft.com/office/drawing/2014/main" id="{11D8CA37-6FFB-496E-A466-3F31681FE4D1}"/>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2BA3F832-438C-4DC4-95E0-EFE0DDB0AE4A}"/>
              </a:ext>
            </a:extLst>
          </p:cNvPr>
          <p:cNvSpPr>
            <a:spLocks noGrp="1"/>
          </p:cNvSpPr>
          <p:nvPr>
            <p:ph type="sldNum" sz="quarter" idx="12"/>
          </p:nvPr>
        </p:nvSpPr>
        <p:spPr/>
        <p:txBody>
          <a:bodyPr/>
          <a:lstStyle/>
          <a:p>
            <a:fld id="{8C13379D-D487-4446-85FC-E9ED5B8B80F6}" type="slidenum">
              <a:rPr lang="en-US" smtClean="0"/>
              <a:pPr/>
              <a:t>25</a:t>
            </a:fld>
            <a:r>
              <a:rPr lang="en-US"/>
              <a:t> </a:t>
            </a:r>
          </a:p>
        </p:txBody>
      </p:sp>
      <p:pic>
        <p:nvPicPr>
          <p:cNvPr id="8" name="Picture 7" descr="A chess board with chess pieces&#10;&#10;Description automatically generated with low confidence">
            <a:extLst>
              <a:ext uri="{FF2B5EF4-FFF2-40B4-BE49-F238E27FC236}">
                <a16:creationId xmlns="" xmlns:a16="http://schemas.microsoft.com/office/drawing/2014/main" id="{BFED5318-C16C-419B-8241-47189FB66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382963"/>
            <a:ext cx="27432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 xmlns:a16="http://schemas.microsoft.com/office/drawing/2014/main" id="{95A6F90C-A182-4FE3-B9DD-D36D7EFB8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124200"/>
            <a:ext cx="2895600" cy="2895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1167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3C9357-1DA1-4895-8502-9931E97801AB}"/>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a:t>
            </a:r>
          </a:p>
        </p:txBody>
      </p:sp>
      <p:sp>
        <p:nvSpPr>
          <p:cNvPr id="3" name="Content Placeholder 2">
            <a:extLst>
              <a:ext uri="{FF2B5EF4-FFF2-40B4-BE49-F238E27FC236}">
                <a16:creationId xmlns="" xmlns:a16="http://schemas.microsoft.com/office/drawing/2014/main" id="{6DFA2F81-C0A2-467C-B6DA-E9C34CD41AB7}"/>
              </a:ext>
            </a:extLst>
          </p:cNvPr>
          <p:cNvSpPr>
            <a:spLocks noGrp="1"/>
          </p:cNvSpPr>
          <p:nvPr>
            <p:ph idx="1"/>
          </p:nvPr>
        </p:nvSpPr>
        <p:spPr/>
        <p:txBody>
          <a:bodyPr>
            <a:normAutofit/>
          </a:bodyPr>
          <a:lstStyle/>
          <a:p>
            <a:r>
              <a:rPr lang="en-US" b="1" dirty="0"/>
              <a:t>B. </a:t>
            </a:r>
            <a:r>
              <a:rPr lang="en-US" b="1" dirty="0" err="1"/>
              <a:t>Nghệ</a:t>
            </a:r>
            <a:r>
              <a:rPr lang="en-US" b="1" dirty="0"/>
              <a:t> </a:t>
            </a:r>
            <a:r>
              <a:rPr lang="en-US" b="1" dirty="0" err="1"/>
              <a:t>thuật</a:t>
            </a:r>
            <a:endParaRPr lang="en-US" b="1" dirty="0"/>
          </a:p>
          <a:p>
            <a:pPr marL="342900" marR="0" lvl="0" indent="-342900" algn="just">
              <a:lnSpc>
                <a:spcPct val="107000"/>
              </a:lnSpc>
              <a:spcBef>
                <a:spcPts val="0"/>
              </a:spcBef>
              <a:spcAft>
                <a:spcPts val="0"/>
              </a:spcAft>
              <a:buFont typeface="Calibri" panose="020F0502020204030204" pitchFamily="34" charset="0"/>
              <a:buChar char="-"/>
            </a:pPr>
            <a:r>
              <a:rPr lang="en-US" dirty="0" err="1">
                <a:effectLst/>
                <a:latin typeface="+mn-lt"/>
                <a:ea typeface="Calibri" panose="020F0502020204030204" pitchFamily="34" charset="0"/>
                <a:cs typeface="Times New Roman" panose="02020603050405020304" pitchFamily="18" charset="0"/>
              </a:rPr>
              <a:t>Hội</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họa</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các</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cuộc</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triển</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lãm</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mà</a:t>
            </a:r>
            <a:r>
              <a:rPr lang="en-US" dirty="0">
                <a:effectLst/>
                <a:latin typeface="+mn-lt"/>
                <a:ea typeface="Calibri" panose="020F0502020204030204" pitchFamily="34" charset="0"/>
                <a:cs typeface="Times New Roman" panose="02020603050405020304" pitchFamily="18" charset="0"/>
              </a:rPr>
              <a:t> AI </a:t>
            </a:r>
            <a:r>
              <a:rPr lang="en-US" dirty="0" err="1">
                <a:effectLst/>
                <a:latin typeface="+mn-lt"/>
                <a:ea typeface="Calibri" panose="020F0502020204030204" pitchFamily="34" charset="0"/>
                <a:cs typeface="Times New Roman" panose="02020603050405020304" pitchFamily="18" charset="0"/>
              </a:rPr>
              <a:t>tự</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tạo</a:t>
            </a:r>
            <a:r>
              <a:rPr lang="en-US" dirty="0">
                <a:effectLst/>
                <a:latin typeface="+mn-lt"/>
                <a:ea typeface="Calibri" panose="020F0502020204030204" pitchFamily="34" charset="0"/>
                <a:cs typeface="Times New Roman" panose="02020603050405020304" pitchFamily="18" charset="0"/>
              </a:rPr>
              <a:t> ra </a:t>
            </a:r>
            <a:r>
              <a:rPr lang="en-US" dirty="0" err="1">
                <a:effectLst/>
                <a:latin typeface="+mn-lt"/>
                <a:ea typeface="Calibri" panose="020F0502020204030204" pitchFamily="34" charset="0"/>
                <a:cs typeface="Times New Roman" panose="02020603050405020304" pitchFamily="18" charset="0"/>
              </a:rPr>
              <a:t>các</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tác</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phẩm</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dựa</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trên</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việc</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phân</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tích</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cách</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vẽ</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của</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những</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danh</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họa</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nổi</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tiếng</a:t>
            </a:r>
            <a:r>
              <a:rPr lang="en-US" dirty="0">
                <a:effectLst/>
                <a:latin typeface="+mn-lt"/>
                <a:ea typeface="Calibri" panose="020F0502020204030204" pitchFamily="34" charset="0"/>
                <a:cs typeface="Times New Roman" panose="02020603050405020304" pitchFamily="18" charset="0"/>
              </a:rPr>
              <a:t> VD: </a:t>
            </a:r>
            <a:r>
              <a:rPr lang="en-US" dirty="0">
                <a:solidFill>
                  <a:srgbClr val="202122"/>
                </a:solidFill>
                <a:effectLst/>
                <a:latin typeface="+mn-lt"/>
                <a:ea typeface="Calibri" panose="020F0502020204030204" pitchFamily="34" charset="0"/>
                <a:cs typeface="Times New Roman" panose="02020603050405020304" pitchFamily="18" charset="0"/>
              </a:rPr>
              <a:t>"Unhuman: Art in the Age of AI" (2017),  "Duet for Human and Machine"(2018), </a:t>
            </a:r>
            <a:r>
              <a:rPr lang="en-US" dirty="0" err="1">
                <a:solidFill>
                  <a:srgbClr val="202122"/>
                </a:solidFill>
                <a:effectLst/>
                <a:latin typeface="+mn-lt"/>
                <a:ea typeface="Calibri" panose="020F0502020204030204" pitchFamily="34" charset="0"/>
                <a:cs typeface="Times New Roman" panose="02020603050405020304" pitchFamily="18" charset="0"/>
              </a:rPr>
              <a:t>lễ</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hội</a:t>
            </a:r>
            <a:r>
              <a:rPr lang="en-US" dirty="0">
                <a:solidFill>
                  <a:srgbClr val="202122"/>
                </a:solidFill>
                <a:effectLst/>
                <a:latin typeface="+mn-lt"/>
                <a:ea typeface="Calibri" panose="020F0502020204030204" pitchFamily="34" charset="0"/>
                <a:cs typeface="Times New Roman" panose="02020603050405020304" pitchFamily="18" charset="0"/>
              </a:rPr>
              <a:t> Ars </a:t>
            </a:r>
            <a:r>
              <a:rPr lang="en-US" dirty="0">
                <a:solidFill>
                  <a:srgbClr val="202122"/>
                </a:solidFill>
                <a:latin typeface="+mn-lt"/>
                <a:ea typeface="Calibri" panose="020F0502020204030204" pitchFamily="34" charset="0"/>
                <a:cs typeface="Times New Roman" panose="02020603050405020304" pitchFamily="18" charset="0"/>
              </a:rPr>
              <a:t>E</a:t>
            </a:r>
            <a:r>
              <a:rPr lang="en-US" dirty="0">
                <a:solidFill>
                  <a:srgbClr val="202122"/>
                </a:solidFill>
                <a:effectLst/>
                <a:latin typeface="+mn-lt"/>
                <a:ea typeface="Calibri" panose="020F0502020204030204" pitchFamily="34" charset="0"/>
                <a:cs typeface="Times New Roman" panose="02020603050405020304" pitchFamily="18" charset="0"/>
              </a:rPr>
              <a:t>lectronica "Out of the box" (2019)</a:t>
            </a:r>
            <a:endParaRPr lang="en-US" dirty="0">
              <a:effectLst/>
              <a:latin typeface="+mn-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alibri" panose="020F0502020204030204" pitchFamily="34" charset="0"/>
              <a:buChar char="-"/>
            </a:pPr>
            <a:r>
              <a:rPr lang="en-US" dirty="0" err="1">
                <a:effectLst/>
                <a:latin typeface="+mn-lt"/>
                <a:ea typeface="Calibri" panose="020F0502020204030204" pitchFamily="34" charset="0"/>
                <a:cs typeface="Times New Roman" panose="02020603050405020304" pitchFamily="18" charset="0"/>
              </a:rPr>
              <a:t>Âm</a:t>
            </a:r>
            <a:r>
              <a:rPr lang="en-US" dirty="0">
                <a:effectLst/>
                <a:latin typeface="+mn-lt"/>
                <a:ea typeface="Calibri" panose="020F0502020204030204" pitchFamily="34" charset="0"/>
                <a:cs typeface="Times New Roman" panose="02020603050405020304" pitchFamily="18" charset="0"/>
              </a:rPr>
              <a:t> </a:t>
            </a:r>
            <a:r>
              <a:rPr lang="en-US" dirty="0" err="1">
                <a:effectLst/>
                <a:latin typeface="+mn-lt"/>
                <a:ea typeface="Calibri" panose="020F0502020204030204" pitchFamily="34" charset="0"/>
                <a:cs typeface="Times New Roman" panose="02020603050405020304" pitchFamily="18" charset="0"/>
              </a:rPr>
              <a:t>nhạc</a:t>
            </a:r>
            <a:r>
              <a:rPr lang="en-US" dirty="0">
                <a:effectLst/>
                <a:latin typeface="+mn-lt"/>
                <a:ea typeface="Calibri" panose="020F0502020204030204" pitchFamily="34" charset="0"/>
                <a:cs typeface="Times New Roman" panose="02020603050405020304" pitchFamily="18" charset="0"/>
              </a:rPr>
              <a:t>: </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a:solidFill>
                  <a:srgbClr val="0645AD"/>
                </a:solidFill>
                <a:effectLst/>
                <a:latin typeface="+mn-lt"/>
                <a:ea typeface="Calibri" panose="020F0502020204030204" pitchFamily="34" charset="0"/>
                <a:cs typeface="Times New Roman" panose="02020603050405020304" pitchFamily="18" charset="0"/>
              </a:rPr>
              <a:t>AVIA</a:t>
            </a:r>
            <a:r>
              <a:rPr lang="en-US" dirty="0">
                <a:solidFill>
                  <a:srgbClr val="202122"/>
                </a:solidFill>
                <a:effectLst/>
                <a:latin typeface="+mn-lt"/>
                <a:ea typeface="Calibri" panose="020F0502020204030204" pitchFamily="34" charset="0"/>
                <a:cs typeface="Times New Roman" panose="02020603050405020304" pitchFamily="18" charset="0"/>
              </a:rPr>
              <a:t> (Artificial </a:t>
            </a:r>
            <a:r>
              <a:rPr lang="en-US" dirty="0">
                <a:solidFill>
                  <a:srgbClr val="202122"/>
                </a:solidFill>
                <a:effectLst/>
                <a:latin typeface="+mn-lt"/>
                <a:ea typeface="Calibri" panose="020F0502020204030204" pitchFamily="34" charset="0"/>
                <a:cs typeface="Calibri" panose="020F0502020204030204" pitchFamily="34" charset="0"/>
              </a:rPr>
              <a:t>Intelligence</a:t>
            </a:r>
            <a:r>
              <a:rPr lang="en-US" dirty="0">
                <a:solidFill>
                  <a:srgbClr val="202122"/>
                </a:solidFill>
                <a:effectLst/>
                <a:latin typeface="+mn-lt"/>
                <a:ea typeface="Calibri" panose="020F0502020204030204" pitchFamily="34" charset="0"/>
                <a:cs typeface="Times New Roman" panose="02020603050405020304" pitchFamily="18" charset="0"/>
              </a:rPr>
              <a:t> Virtual Artist) </a:t>
            </a:r>
            <a:r>
              <a:rPr lang="en-US" dirty="0" err="1">
                <a:solidFill>
                  <a:srgbClr val="202122"/>
                </a:solidFill>
                <a:effectLst/>
                <a:latin typeface="+mn-lt"/>
                <a:ea typeface="Calibri" panose="020F0502020204030204" pitchFamily="34" charset="0"/>
                <a:cs typeface="Times New Roman" panose="02020603050405020304" pitchFamily="18" charset="0"/>
              </a:rPr>
              <a:t>soạn</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nhạc</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giao</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hưởng</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chủ</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yếu</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là</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nhạc</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cổ</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điển</a:t>
            </a:r>
            <a:r>
              <a:rPr lang="en-US" dirty="0">
                <a:solidFill>
                  <a:srgbClr val="202122"/>
                </a:solidFill>
                <a:effectLst/>
                <a:latin typeface="+mn-lt"/>
                <a:ea typeface="Calibri" panose="020F0502020204030204" pitchFamily="34" charset="0"/>
                <a:cs typeface="Times New Roman" panose="02020603050405020304" pitchFamily="18" charset="0"/>
              </a:rPr>
              <a:t> hay </a:t>
            </a:r>
            <a:r>
              <a:rPr lang="en-US" dirty="0" err="1">
                <a:solidFill>
                  <a:srgbClr val="202122"/>
                </a:solidFill>
                <a:effectLst/>
                <a:latin typeface="+mn-lt"/>
                <a:ea typeface="Calibri" panose="020F0502020204030204" pitchFamily="34" charset="0"/>
                <a:cs typeface="Times New Roman" panose="02020603050405020304" pitchFamily="18" charset="0"/>
              </a:rPr>
              <a:t>là</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nhạc</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nền</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cho</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các</a:t>
            </a:r>
            <a:r>
              <a:rPr lang="en-US" dirty="0">
                <a:solidFill>
                  <a:srgbClr val="202122"/>
                </a:solidFill>
                <a:effectLst/>
                <a:latin typeface="+mn-lt"/>
                <a:ea typeface="Calibri" panose="020F0502020204030204" pitchFamily="34" charset="0"/>
                <a:cs typeface="Times New Roman" panose="02020603050405020304" pitchFamily="18" charset="0"/>
              </a:rPr>
              <a:t> films. </a:t>
            </a:r>
            <a:r>
              <a:rPr lang="en-US" dirty="0" err="1">
                <a:solidFill>
                  <a:srgbClr val="202122"/>
                </a:solidFill>
                <a:effectLst/>
                <a:latin typeface="+mn-lt"/>
                <a:ea typeface="Calibri" panose="020F0502020204030204" pitchFamily="34" charset="0"/>
                <a:cs typeface="Times New Roman" panose="02020603050405020304" pitchFamily="18" charset="0"/>
              </a:rPr>
              <a:t>Đây</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là</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trợ</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lý</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ảo</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đầu</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tiên</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soạn</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nhạc</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được</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công</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nhận</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bởi</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các</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tổ</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chức</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chuyên</a:t>
            </a:r>
            <a:r>
              <a:rPr lang="en-US" dirty="0">
                <a:solidFill>
                  <a:srgbClr val="202122"/>
                </a:solidFill>
                <a:effectLst/>
                <a:latin typeface="+mn-lt"/>
                <a:ea typeface="Calibri" panose="020F0502020204030204" pitchFamily="34" charset="0"/>
                <a:cs typeface="Times New Roman" panose="02020603050405020304" pitchFamily="18" charset="0"/>
              </a:rPr>
              <a:t> </a:t>
            </a:r>
            <a:r>
              <a:rPr lang="en-US" dirty="0" err="1">
                <a:solidFill>
                  <a:srgbClr val="202122"/>
                </a:solidFill>
                <a:effectLst/>
                <a:latin typeface="+mn-lt"/>
                <a:ea typeface="Calibri" panose="020F0502020204030204" pitchFamily="34" charset="0"/>
                <a:cs typeface="Times New Roman" panose="02020603050405020304" pitchFamily="18" charset="0"/>
              </a:rPr>
              <a:t>nghiệp</a:t>
            </a:r>
            <a:r>
              <a:rPr lang="en-US" dirty="0">
                <a:solidFill>
                  <a:srgbClr val="202122"/>
                </a:solidFill>
                <a:effectLst/>
                <a:latin typeface="+mn-lt"/>
                <a:ea typeface="Calibri" panose="020F0502020204030204" pitchFamily="34" charset="0"/>
                <a:cs typeface="Times New Roman" panose="02020603050405020304" pitchFamily="18" charset="0"/>
              </a:rPr>
              <a:t>.</a:t>
            </a:r>
            <a:endParaRPr lang="en-US" dirty="0">
              <a:effectLst/>
              <a:latin typeface="+mn-lt"/>
              <a:ea typeface="Calibri" panose="020F0502020204030204" pitchFamily="34" charset="0"/>
              <a:cs typeface="Times New Roman" panose="02020603050405020304" pitchFamily="18" charset="0"/>
            </a:endParaRPr>
          </a:p>
          <a:p>
            <a:pPr marL="0" marR="0" lvl="0" indent="0" algn="just">
              <a:lnSpc>
                <a:spcPct val="107000"/>
              </a:lnSpc>
              <a:spcBef>
                <a:spcPts val="0"/>
              </a:spcBef>
              <a:spcAft>
                <a:spcPts val="80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5" name="Footer Placeholder 4">
            <a:extLst>
              <a:ext uri="{FF2B5EF4-FFF2-40B4-BE49-F238E27FC236}">
                <a16:creationId xmlns="" xmlns:a16="http://schemas.microsoft.com/office/drawing/2014/main" id="{51F7078E-A904-46DC-9E20-51CFD610008B}"/>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5E63641C-7D05-452F-B9CF-B9453C945077}"/>
              </a:ext>
            </a:extLst>
          </p:cNvPr>
          <p:cNvSpPr>
            <a:spLocks noGrp="1"/>
          </p:cNvSpPr>
          <p:nvPr>
            <p:ph type="sldNum" sz="quarter" idx="12"/>
          </p:nvPr>
        </p:nvSpPr>
        <p:spPr/>
        <p:txBody>
          <a:bodyPr/>
          <a:lstStyle/>
          <a:p>
            <a:fld id="{8C13379D-D487-4446-85FC-E9ED5B8B80F6}" type="slidenum">
              <a:rPr lang="en-US" smtClean="0"/>
              <a:pPr/>
              <a:t>26</a:t>
            </a:fld>
            <a:r>
              <a:rPr lang="en-US"/>
              <a:t> </a:t>
            </a:r>
          </a:p>
        </p:txBody>
      </p:sp>
    </p:spTree>
    <p:extLst>
      <p:ext uri="{BB962C8B-B14F-4D97-AF65-F5344CB8AC3E}">
        <p14:creationId xmlns:p14="http://schemas.microsoft.com/office/powerpoint/2010/main" val="28577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19C04F-ECE7-45CE-B25B-0B8A1C05AEED}"/>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a:t>
            </a:r>
          </a:p>
        </p:txBody>
      </p:sp>
      <p:pic>
        <p:nvPicPr>
          <p:cNvPr id="8" name="Content Placeholder 7" descr="A picture containing text, colorful, different&#10;&#10;Description automatically generated">
            <a:extLst>
              <a:ext uri="{FF2B5EF4-FFF2-40B4-BE49-F238E27FC236}">
                <a16:creationId xmlns="" xmlns:a16="http://schemas.microsoft.com/office/drawing/2014/main" id="{80487033-75D8-4068-B4FA-A7B5E66C6C3B}"/>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1263654" y="1143000"/>
            <a:ext cx="6692892" cy="498316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 xmlns:a16="http://schemas.microsoft.com/office/drawing/2014/main" id="{D0967DAA-01A9-4B8C-8796-CAE044A2E7CA}"/>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115987DD-B2ED-432B-AE67-5EA6A1CEEFEB}"/>
              </a:ext>
            </a:extLst>
          </p:cNvPr>
          <p:cNvSpPr>
            <a:spLocks noGrp="1"/>
          </p:cNvSpPr>
          <p:nvPr>
            <p:ph type="sldNum" sz="quarter" idx="12"/>
          </p:nvPr>
        </p:nvSpPr>
        <p:spPr/>
        <p:txBody>
          <a:bodyPr/>
          <a:lstStyle/>
          <a:p>
            <a:fld id="{8C13379D-D487-4446-85FC-E9ED5B8B80F6}" type="slidenum">
              <a:rPr lang="en-US" smtClean="0"/>
              <a:pPr/>
              <a:t>27</a:t>
            </a:fld>
            <a:r>
              <a:rPr lang="en-US"/>
              <a:t> </a:t>
            </a:r>
          </a:p>
        </p:txBody>
      </p:sp>
      <p:sp>
        <p:nvSpPr>
          <p:cNvPr id="9" name="TextBox 8">
            <a:extLst>
              <a:ext uri="{FF2B5EF4-FFF2-40B4-BE49-F238E27FC236}">
                <a16:creationId xmlns="" xmlns:a16="http://schemas.microsoft.com/office/drawing/2014/main" id="{BF62913E-B79E-431D-996B-4C71B7521254}"/>
              </a:ext>
            </a:extLst>
          </p:cNvPr>
          <p:cNvSpPr txBox="1"/>
          <p:nvPr/>
        </p:nvSpPr>
        <p:spPr>
          <a:xfrm>
            <a:off x="1263654" y="6126163"/>
            <a:ext cx="6692892" cy="230832"/>
          </a:xfrm>
          <a:prstGeom prst="rect">
            <a:avLst/>
          </a:prstGeom>
          <a:noFill/>
        </p:spPr>
        <p:txBody>
          <a:bodyPr wrap="square" rtlCol="0">
            <a:spAutoFit/>
          </a:bodyPr>
          <a:lstStyle/>
          <a:p>
            <a:r>
              <a:rPr lang="en-US" sz="900">
                <a:hlinkClick r:id="rId3" tooltip="http://2018.igem.org/Team:Vilnius-Lithuania-OG/Gan_Introduction"/>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2419210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19C04F-ECE7-45CE-B25B-0B8A1C05AEED}"/>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a:t>
            </a:r>
          </a:p>
        </p:txBody>
      </p:sp>
      <p:sp>
        <p:nvSpPr>
          <p:cNvPr id="3" name="Content Placeholder 2">
            <a:extLst>
              <a:ext uri="{FF2B5EF4-FFF2-40B4-BE49-F238E27FC236}">
                <a16:creationId xmlns="" xmlns:a16="http://schemas.microsoft.com/office/drawing/2014/main" id="{E494F4D0-162F-4E2E-BAAF-BDFB18CFFA15}"/>
              </a:ext>
            </a:extLst>
          </p:cNvPr>
          <p:cNvSpPr>
            <a:spLocks noGrp="1"/>
          </p:cNvSpPr>
          <p:nvPr>
            <p:ph idx="1"/>
          </p:nvPr>
        </p:nvSpPr>
        <p:spPr/>
        <p:txBody>
          <a:bodyPr/>
          <a:lstStyle/>
          <a:p>
            <a:r>
              <a:rPr lang="en-US" b="1" dirty="0"/>
              <a:t>C. </a:t>
            </a:r>
            <a:r>
              <a:rPr lang="en-US" b="1" dirty="0" err="1"/>
              <a:t>Sản</a:t>
            </a:r>
            <a:r>
              <a:rPr lang="en-US" b="1" dirty="0"/>
              <a:t> </a:t>
            </a:r>
            <a:r>
              <a:rPr lang="en-US" b="1" dirty="0" err="1"/>
              <a:t>xuất</a:t>
            </a:r>
            <a:endParaRPr lang="en-US" b="1" dirty="0"/>
          </a:p>
          <a:p>
            <a:pPr algn="just">
              <a:buFontTx/>
              <a:buChar char="-"/>
            </a:pPr>
            <a:r>
              <a:rPr lang="en-US" dirty="0" err="1">
                <a:effectLst/>
                <a:latin typeface="+mj-lt"/>
                <a:ea typeface="Calibri" panose="020F0502020204030204" pitchFamily="34" charset="0"/>
                <a:cs typeface="Times New Roman" panose="02020603050405020304" pitchFamily="18" charset="0"/>
              </a:rPr>
              <a:t>Máy</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móc</a:t>
            </a:r>
            <a:r>
              <a:rPr lang="en-US" dirty="0">
                <a:effectLst/>
                <a:latin typeface="+mj-lt"/>
                <a:ea typeface="Calibri" panose="020F0502020204030204" pitchFamily="34" charset="0"/>
                <a:cs typeface="Times New Roman" panose="02020603050405020304" pitchFamily="18" charset="0"/>
              </a:rPr>
              <a:t> có </a:t>
            </a:r>
            <a:r>
              <a:rPr lang="en-US" dirty="0" err="1">
                <a:effectLst/>
                <a:latin typeface="+mj-lt"/>
                <a:ea typeface="Calibri" panose="020F0502020204030204" pitchFamily="34" charset="0"/>
                <a:cs typeface="Times New Roman" panose="02020603050405020304" pitchFamily="18" charset="0"/>
              </a:rPr>
              <a:t>thể</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thay</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thế</a:t>
            </a:r>
            <a:r>
              <a:rPr lang="en-US" dirty="0">
                <a:effectLst/>
                <a:latin typeface="+mj-lt"/>
                <a:ea typeface="Calibri" panose="020F0502020204030204" pitchFamily="34" charset="0"/>
                <a:cs typeface="Times New Roman" panose="02020603050405020304" pitchFamily="18" charset="0"/>
              </a:rPr>
              <a:t> con </a:t>
            </a:r>
            <a:r>
              <a:rPr lang="en-US" dirty="0" err="1">
                <a:effectLst/>
                <a:latin typeface="+mj-lt"/>
                <a:ea typeface="Calibri" panose="020F0502020204030204" pitchFamily="34" charset="0"/>
                <a:cs typeface="Times New Roman" panose="02020603050405020304" pitchFamily="18" charset="0"/>
              </a:rPr>
              <a:t>người</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làm</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những</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công</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việc</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nguy</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hiểm</a:t>
            </a:r>
            <a:r>
              <a:rPr lang="en-US" dirty="0">
                <a:effectLst/>
                <a:latin typeface="+mj-lt"/>
                <a:ea typeface="Calibri" panose="020F0502020204030204" pitchFamily="34" charset="0"/>
                <a:cs typeface="Times New Roman" panose="02020603050405020304" pitchFamily="18" charset="0"/>
              </a:rPr>
              <a:t> hay </a:t>
            </a:r>
            <a:r>
              <a:rPr lang="en-US" dirty="0" err="1">
                <a:effectLst/>
                <a:latin typeface="+mj-lt"/>
                <a:ea typeface="Calibri" panose="020F0502020204030204" pitchFamily="34" charset="0"/>
                <a:cs typeface="Times New Roman" panose="02020603050405020304" pitchFamily="18" charset="0"/>
              </a:rPr>
              <a:t>yêu</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cầu</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sự</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tỉ</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mỉ</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chính</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xác</a:t>
            </a:r>
            <a:r>
              <a:rPr lang="en-US" dirty="0">
                <a:effectLst/>
                <a:latin typeface="+mj-lt"/>
                <a:ea typeface="Calibri" panose="020F0502020204030204" pitchFamily="34" charset="0"/>
                <a:cs typeface="Times New Roman" panose="02020603050405020304" pitchFamily="18" charset="0"/>
              </a:rPr>
              <a:t>, Robot </a:t>
            </a:r>
            <a:r>
              <a:rPr lang="en-US" dirty="0" err="1">
                <a:effectLst/>
                <a:latin typeface="+mj-lt"/>
                <a:ea typeface="Calibri" panose="020F0502020204030204" pitchFamily="34" charset="0"/>
                <a:cs typeface="Times New Roman" panose="02020603050405020304" pitchFamily="18" charset="0"/>
              </a:rPr>
              <a:t>đã</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chứng</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tỏ</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cực</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kì</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hiệu</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quả</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trong</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việc</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làm</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những</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công</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việc</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lặp</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đi</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lặp</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lại</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mà</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người</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bình</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thường</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làm</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rất</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dễ</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xảy</a:t>
            </a:r>
            <a:r>
              <a:rPr lang="en-US" dirty="0">
                <a:effectLst/>
                <a:latin typeface="+mj-lt"/>
                <a:ea typeface="Calibri" panose="020F0502020204030204" pitchFamily="34" charset="0"/>
                <a:cs typeface="Times New Roman" panose="02020603050405020304" pitchFamily="18" charset="0"/>
              </a:rPr>
              <a:t> ra </a:t>
            </a:r>
            <a:r>
              <a:rPr lang="en-US" dirty="0" err="1">
                <a:effectLst/>
                <a:latin typeface="+mj-lt"/>
                <a:ea typeface="Calibri" panose="020F0502020204030204" pitchFamily="34" charset="0"/>
                <a:cs typeface="Times New Roman" panose="02020603050405020304" pitchFamily="18" charset="0"/>
              </a:rPr>
              <a:t>sai</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sót</a:t>
            </a:r>
            <a:r>
              <a:rPr lang="en-US" dirty="0">
                <a:effectLst/>
                <a:latin typeface="+mj-lt"/>
                <a:ea typeface="Calibri" panose="020F0502020204030204" pitchFamily="34" charset="0"/>
                <a:cs typeface="Times New Roman" panose="02020603050405020304" pitchFamily="18" charset="0"/>
              </a:rPr>
              <a:t>. </a:t>
            </a:r>
          </a:p>
          <a:p>
            <a:pPr algn="just">
              <a:buFontTx/>
              <a:buChar char="-"/>
            </a:pPr>
            <a:r>
              <a:rPr lang="en-US" dirty="0" err="1">
                <a:effectLst/>
                <a:latin typeface="+mj-lt"/>
                <a:ea typeface="Calibri" panose="020F0502020204030204" pitchFamily="34" charset="0"/>
                <a:cs typeface="Times New Roman" panose="02020603050405020304" pitchFamily="18" charset="0"/>
              </a:rPr>
              <a:t>Hiện</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tại</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cứ</a:t>
            </a:r>
            <a:r>
              <a:rPr lang="en-US" dirty="0">
                <a:effectLst/>
                <a:latin typeface="+mj-lt"/>
                <a:ea typeface="Calibri" panose="020F0502020204030204" pitchFamily="34" charset="0"/>
                <a:cs typeface="Times New Roman" panose="02020603050405020304" pitchFamily="18" charset="0"/>
              </a:rPr>
              <a:t> 10000 </a:t>
            </a:r>
            <a:r>
              <a:rPr lang="en-US" dirty="0" err="1">
                <a:effectLst/>
                <a:latin typeface="+mj-lt"/>
                <a:ea typeface="Calibri" panose="020F0502020204030204" pitchFamily="34" charset="0"/>
                <a:cs typeface="Times New Roman" panose="02020603050405020304" pitchFamily="18" charset="0"/>
              </a:rPr>
              <a:t>nhân</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viên</a:t>
            </a:r>
            <a:r>
              <a:rPr lang="en-US" dirty="0">
                <a:effectLst/>
                <a:latin typeface="+mj-lt"/>
                <a:ea typeface="Calibri" panose="020F0502020204030204" pitchFamily="34" charset="0"/>
                <a:cs typeface="Times New Roman" panose="02020603050405020304" pitchFamily="18" charset="0"/>
              </a:rPr>
              <a:t> ở </a:t>
            </a:r>
            <a:r>
              <a:rPr lang="en-US" dirty="0" err="1">
                <a:effectLst/>
                <a:latin typeface="+mj-lt"/>
                <a:ea typeface="Calibri" panose="020F0502020204030204" pitchFamily="34" charset="0"/>
                <a:cs typeface="Times New Roman" panose="02020603050405020304" pitchFamily="18" charset="0"/>
              </a:rPr>
              <a:t>Nhật</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thì</a:t>
            </a:r>
            <a:r>
              <a:rPr lang="en-US" dirty="0">
                <a:effectLst/>
                <a:latin typeface="+mj-lt"/>
                <a:ea typeface="Calibri" panose="020F0502020204030204" pitchFamily="34" charset="0"/>
                <a:cs typeface="Times New Roman" panose="02020603050405020304" pitchFamily="18" charset="0"/>
              </a:rPr>
              <a:t> có 1414 </a:t>
            </a:r>
            <a:r>
              <a:rPr lang="en-US" dirty="0" err="1">
                <a:effectLst/>
                <a:latin typeface="+mj-lt"/>
                <a:ea typeface="Calibri" panose="020F0502020204030204" pitchFamily="34" charset="0"/>
                <a:cs typeface="Times New Roman" panose="02020603050405020304" pitchFamily="18" charset="0"/>
              </a:rPr>
              <a:t>máy</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móc</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công</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nghiệp</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hỗ</a:t>
            </a:r>
            <a:r>
              <a:rPr lang="en-US" dirty="0">
                <a:effectLst/>
                <a:latin typeface="+mj-lt"/>
                <a:ea typeface="Calibri" panose="020F0502020204030204" pitchFamily="34" charset="0"/>
                <a:cs typeface="Times New Roman" panose="02020603050405020304" pitchFamily="18" charset="0"/>
              </a:rPr>
              <a:t> </a:t>
            </a:r>
            <a:r>
              <a:rPr lang="en-US" dirty="0" err="1">
                <a:effectLst/>
                <a:latin typeface="+mj-lt"/>
                <a:ea typeface="Calibri" panose="020F0502020204030204" pitchFamily="34" charset="0"/>
                <a:cs typeface="Times New Roman" panose="02020603050405020304" pitchFamily="18" charset="0"/>
              </a:rPr>
              <a:t>trợ</a:t>
            </a:r>
            <a:r>
              <a:rPr lang="en-US" dirty="0">
                <a:effectLst/>
                <a:latin typeface="+mj-lt"/>
                <a:ea typeface="Calibri" panose="020F0502020204030204" pitchFamily="34" charset="0"/>
                <a:cs typeface="Times New Roman" panose="02020603050405020304" pitchFamily="18" charset="0"/>
              </a:rPr>
              <a:t>.</a:t>
            </a:r>
          </a:p>
          <a:p>
            <a:pPr algn="just">
              <a:buFontTx/>
              <a:buChar char="-"/>
            </a:pPr>
            <a:r>
              <a:rPr lang="en-US" dirty="0" err="1">
                <a:latin typeface="+mj-lt"/>
                <a:ea typeface="Calibri" panose="020F0502020204030204" pitchFamily="34" charset="0"/>
                <a:cs typeface="Times New Roman" panose="02020603050405020304" pitchFamily="18" charset="0"/>
              </a:rPr>
              <a:t>Ngoài</a:t>
            </a:r>
            <a:r>
              <a:rPr lang="en-US" dirty="0">
                <a:latin typeface="+mj-lt"/>
                <a:ea typeface="Calibri" panose="020F0502020204030204" pitchFamily="34" charset="0"/>
                <a:cs typeface="Times New Roman" panose="02020603050405020304" pitchFamily="18" charset="0"/>
              </a:rPr>
              <a:t> ra AI </a:t>
            </a:r>
            <a:r>
              <a:rPr lang="en-US" dirty="0" err="1">
                <a:latin typeface="+mj-lt"/>
                <a:ea typeface="Calibri" panose="020F0502020204030204" pitchFamily="34" charset="0"/>
                <a:cs typeface="Times New Roman" panose="02020603050405020304" pitchFamily="18" charset="0"/>
              </a:rPr>
              <a:t>giúp</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phân</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tích</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thị</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trường</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dự</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đoán</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nhu</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cầu</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sản</a:t>
            </a:r>
            <a:r>
              <a:rPr lang="en-US" dirty="0">
                <a:latin typeface="+mj-lt"/>
                <a:ea typeface="Calibri" panose="020F0502020204030204" pitchFamily="34" charset="0"/>
                <a:cs typeface="Times New Roman" panose="02020603050405020304" pitchFamily="18" charset="0"/>
              </a:rPr>
              <a:t> </a:t>
            </a:r>
            <a:r>
              <a:rPr lang="en-US" dirty="0" err="1">
                <a:latin typeface="+mj-lt"/>
                <a:ea typeface="Calibri" panose="020F0502020204030204" pitchFamily="34" charset="0"/>
                <a:cs typeface="Times New Roman" panose="02020603050405020304" pitchFamily="18" charset="0"/>
              </a:rPr>
              <a:t>phẩm</a:t>
            </a:r>
            <a:r>
              <a:rPr lang="en-US" dirty="0">
                <a:latin typeface="+mj-lt"/>
                <a:ea typeface="Calibri" panose="020F0502020204030204" pitchFamily="34" charset="0"/>
                <a:cs typeface="Times New Roman" panose="02020603050405020304" pitchFamily="18" charset="0"/>
              </a:rPr>
              <a:t>.</a:t>
            </a:r>
            <a:endParaRPr lang="en-US" dirty="0">
              <a:effectLst/>
              <a:latin typeface="+mj-lt"/>
              <a:ea typeface="Calibri" panose="020F0502020204030204" pitchFamily="34" charset="0"/>
              <a:cs typeface="Times New Roman" panose="02020603050405020304" pitchFamily="18" charset="0"/>
            </a:endParaRPr>
          </a:p>
          <a:p>
            <a:pPr marL="0" indent="0" algn="just">
              <a:buNone/>
            </a:pPr>
            <a:endParaRPr lang="en-US" dirty="0">
              <a:effectLst/>
              <a:latin typeface="+mj-lt"/>
              <a:ea typeface="Calibri" panose="020F0502020204030204" pitchFamily="34" charset="0"/>
              <a:cs typeface="Times New Roman" panose="02020603050405020304" pitchFamily="18" charset="0"/>
            </a:endParaRPr>
          </a:p>
          <a:p>
            <a:pPr algn="just"/>
            <a:endParaRPr lang="en-US" b="1" dirty="0"/>
          </a:p>
        </p:txBody>
      </p:sp>
      <p:sp>
        <p:nvSpPr>
          <p:cNvPr id="5" name="Footer Placeholder 4">
            <a:extLst>
              <a:ext uri="{FF2B5EF4-FFF2-40B4-BE49-F238E27FC236}">
                <a16:creationId xmlns="" xmlns:a16="http://schemas.microsoft.com/office/drawing/2014/main" id="{D0967DAA-01A9-4B8C-8796-CAE044A2E7CA}"/>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115987DD-B2ED-432B-AE67-5EA6A1CEEFEB}"/>
              </a:ext>
            </a:extLst>
          </p:cNvPr>
          <p:cNvSpPr>
            <a:spLocks noGrp="1"/>
          </p:cNvSpPr>
          <p:nvPr>
            <p:ph type="sldNum" sz="quarter" idx="12"/>
          </p:nvPr>
        </p:nvSpPr>
        <p:spPr/>
        <p:txBody>
          <a:bodyPr/>
          <a:lstStyle/>
          <a:p>
            <a:fld id="{8C13379D-D487-4446-85FC-E9ED5B8B80F6}" type="slidenum">
              <a:rPr lang="en-US" smtClean="0"/>
              <a:pPr/>
              <a:t>28</a:t>
            </a:fld>
            <a:r>
              <a:rPr lang="en-US"/>
              <a:t> </a:t>
            </a:r>
          </a:p>
        </p:txBody>
      </p:sp>
    </p:spTree>
    <p:extLst>
      <p:ext uri="{BB962C8B-B14F-4D97-AF65-F5344CB8AC3E}">
        <p14:creationId xmlns:p14="http://schemas.microsoft.com/office/powerpoint/2010/main" val="15742784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19C04F-ECE7-45CE-B25B-0B8A1C05AEED}"/>
              </a:ext>
            </a:extLst>
          </p:cNvPr>
          <p:cNvSpPr>
            <a:spLocks noGrp="1"/>
          </p:cNvSpPr>
          <p:nvPr>
            <p:ph type="title"/>
          </p:nvPr>
        </p:nvSpPr>
        <p:spPr/>
        <p:txBody>
          <a:bodyPr/>
          <a:lstStyle/>
          <a:p>
            <a:r>
              <a:rPr lang="en-US" dirty="0" err="1"/>
              <a:t>Ứng</a:t>
            </a:r>
            <a:r>
              <a:rPr lang="en-US" dirty="0"/>
              <a:t> </a:t>
            </a:r>
            <a:r>
              <a:rPr lang="en-US" dirty="0" err="1"/>
              <a:t>dụng</a:t>
            </a:r>
            <a:r>
              <a:rPr lang="en-US" dirty="0"/>
              <a:t> </a:t>
            </a:r>
            <a:r>
              <a:rPr lang="en-US" dirty="0" err="1"/>
              <a:t>của</a:t>
            </a:r>
            <a:r>
              <a:rPr lang="en-US" dirty="0"/>
              <a:t> AI</a:t>
            </a:r>
          </a:p>
        </p:txBody>
      </p:sp>
      <p:pic>
        <p:nvPicPr>
          <p:cNvPr id="8" name="Content Placeholder 7" descr="Graphical user interface, diagram&#10;&#10;Description automatically generated">
            <a:extLst>
              <a:ext uri="{FF2B5EF4-FFF2-40B4-BE49-F238E27FC236}">
                <a16:creationId xmlns="" xmlns:a16="http://schemas.microsoft.com/office/drawing/2014/main" id="{E9AE1FD1-6215-490C-9FAE-8C3CE2632B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981" y="1143000"/>
            <a:ext cx="7158038" cy="5184795"/>
          </a:xfrm>
        </p:spPr>
      </p:pic>
      <p:sp>
        <p:nvSpPr>
          <p:cNvPr id="5" name="Footer Placeholder 4">
            <a:extLst>
              <a:ext uri="{FF2B5EF4-FFF2-40B4-BE49-F238E27FC236}">
                <a16:creationId xmlns="" xmlns:a16="http://schemas.microsoft.com/office/drawing/2014/main" id="{D0967DAA-01A9-4B8C-8796-CAE044A2E7CA}"/>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115987DD-B2ED-432B-AE67-5EA6A1CEEFEB}"/>
              </a:ext>
            </a:extLst>
          </p:cNvPr>
          <p:cNvSpPr>
            <a:spLocks noGrp="1"/>
          </p:cNvSpPr>
          <p:nvPr>
            <p:ph type="sldNum" sz="quarter" idx="12"/>
          </p:nvPr>
        </p:nvSpPr>
        <p:spPr/>
        <p:txBody>
          <a:bodyPr/>
          <a:lstStyle/>
          <a:p>
            <a:fld id="{8C13379D-D487-4446-85FC-E9ED5B8B80F6}" type="slidenum">
              <a:rPr lang="en-US" smtClean="0"/>
              <a:pPr/>
              <a:t>29</a:t>
            </a:fld>
            <a:r>
              <a:rPr lang="en-US"/>
              <a:t> </a:t>
            </a:r>
          </a:p>
        </p:txBody>
      </p:sp>
    </p:spTree>
    <p:extLst>
      <p:ext uri="{BB962C8B-B14F-4D97-AF65-F5344CB8AC3E}">
        <p14:creationId xmlns:p14="http://schemas.microsoft.com/office/powerpoint/2010/main" val="1899747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3492D7-051A-4C1E-8899-0DDDF8B74E37}"/>
              </a:ext>
            </a:extLst>
          </p:cNvPr>
          <p:cNvSpPr>
            <a:spLocks noGrp="1"/>
          </p:cNvSpPr>
          <p:nvPr>
            <p:ph type="title"/>
          </p:nvPr>
        </p:nvSpPr>
        <p:spPr/>
        <p:txBody>
          <a:bodyPr/>
          <a:lstStyle/>
          <a:p>
            <a:r>
              <a:rPr lang="en-US" dirty="0" err="1"/>
              <a:t>Đặt</a:t>
            </a:r>
            <a:r>
              <a:rPr lang="en-US" dirty="0"/>
              <a:t> </a:t>
            </a:r>
            <a:r>
              <a:rPr lang="en-US" dirty="0" err="1"/>
              <a:t>vấn</a:t>
            </a:r>
            <a:r>
              <a:rPr lang="en-US" dirty="0"/>
              <a:t> </a:t>
            </a:r>
            <a:r>
              <a:rPr lang="en-US" dirty="0" err="1" smtClean="0"/>
              <a:t>đề</a:t>
            </a:r>
            <a:r>
              <a:rPr lang="en-US" dirty="0" smtClean="0"/>
              <a:t>:</a:t>
            </a:r>
            <a:endParaRPr lang="en-US" dirty="0"/>
          </a:p>
        </p:txBody>
      </p:sp>
      <p:sp>
        <p:nvSpPr>
          <p:cNvPr id="3" name="Content Placeholder 2">
            <a:extLst>
              <a:ext uri="{FF2B5EF4-FFF2-40B4-BE49-F238E27FC236}">
                <a16:creationId xmlns="" xmlns:a16="http://schemas.microsoft.com/office/drawing/2014/main" id="{F9A98AE1-FD64-4D4E-91D3-3BCCC433FA7B}"/>
              </a:ext>
            </a:extLst>
          </p:cNvPr>
          <p:cNvSpPr>
            <a:spLocks noGrp="1"/>
          </p:cNvSpPr>
          <p:nvPr>
            <p:ph idx="1"/>
          </p:nvPr>
        </p:nvSpPr>
        <p:spPr>
          <a:xfrm>
            <a:off x="533400" y="1143001"/>
            <a:ext cx="8153400" cy="685799"/>
          </a:xfrm>
        </p:spPr>
        <p:txBody>
          <a:bodyPr/>
          <a:lstStyle/>
          <a:p>
            <a:pPr marL="0" indent="0">
              <a:buNone/>
            </a:pPr>
            <a:r>
              <a:rPr lang="en-US" dirty="0" smtClean="0"/>
              <a:t>I. </a:t>
            </a:r>
            <a:r>
              <a:rPr lang="en-US" dirty="0" err="1" smtClean="0"/>
              <a:t>Khái</a:t>
            </a:r>
            <a:r>
              <a:rPr lang="en-US" dirty="0" smtClean="0"/>
              <a:t> </a:t>
            </a:r>
            <a:r>
              <a:rPr lang="en-US" dirty="0" err="1" smtClean="0"/>
              <a:t>niệm</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ngành</a:t>
            </a:r>
            <a:r>
              <a:rPr lang="en-US" dirty="0" smtClean="0"/>
              <a:t> </a:t>
            </a:r>
            <a:r>
              <a:rPr lang="en-US" dirty="0" err="1" smtClean="0"/>
              <a:t>trí</a:t>
            </a:r>
            <a:r>
              <a:rPr lang="en-US" dirty="0" smtClean="0"/>
              <a:t> </a:t>
            </a:r>
            <a:r>
              <a:rPr lang="en-US" dirty="0" err="1" smtClean="0"/>
              <a:t>tuệ</a:t>
            </a:r>
            <a:r>
              <a:rPr lang="en-US" dirty="0" smtClean="0"/>
              <a:t> </a:t>
            </a:r>
            <a:r>
              <a:rPr lang="en-US" dirty="0" err="1" smtClean="0"/>
              <a:t>nhân</a:t>
            </a:r>
            <a:r>
              <a:rPr lang="en-US" dirty="0" smtClean="0"/>
              <a:t> </a:t>
            </a:r>
            <a:r>
              <a:rPr lang="en-US" dirty="0" err="1" smtClean="0"/>
              <a:t>tạo</a:t>
            </a:r>
            <a:endParaRPr lang="en-US" dirty="0"/>
          </a:p>
        </p:txBody>
      </p:sp>
      <p:sp>
        <p:nvSpPr>
          <p:cNvPr id="5" name="Footer Placeholder 4">
            <a:extLst>
              <a:ext uri="{FF2B5EF4-FFF2-40B4-BE49-F238E27FC236}">
                <a16:creationId xmlns="" xmlns:a16="http://schemas.microsoft.com/office/drawing/2014/main" id="{F365DDA1-9EB8-4C74-A086-0FA53CE5D01C}"/>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0B9A6E3C-02D3-4536-9E24-083C0FDC615A}"/>
              </a:ext>
            </a:extLst>
          </p:cNvPr>
          <p:cNvSpPr>
            <a:spLocks noGrp="1"/>
          </p:cNvSpPr>
          <p:nvPr>
            <p:ph type="sldNum" sz="quarter" idx="12"/>
          </p:nvPr>
        </p:nvSpPr>
        <p:spPr/>
        <p:txBody>
          <a:bodyPr/>
          <a:lstStyle/>
          <a:p>
            <a:fld id="{8C13379D-D487-4446-85FC-E9ED5B8B80F6}" type="slidenum">
              <a:rPr lang="en-US" smtClean="0"/>
              <a:pPr/>
              <a:t>3</a:t>
            </a:fld>
            <a:r>
              <a:rPr lang="en-US"/>
              <a:t> </a:t>
            </a:r>
          </a:p>
        </p:txBody>
      </p:sp>
      <p:sp>
        <p:nvSpPr>
          <p:cNvPr id="7" name="Content Placeholder 2">
            <a:extLst>
              <a:ext uri="{FF2B5EF4-FFF2-40B4-BE49-F238E27FC236}">
                <a16:creationId xmlns="" xmlns:a16="http://schemas.microsoft.com/office/drawing/2014/main" id="{F9A98AE1-FD64-4D4E-91D3-3BCCC433FA7B}"/>
              </a:ext>
            </a:extLst>
          </p:cNvPr>
          <p:cNvSpPr txBox="1">
            <a:spLocks/>
          </p:cNvSpPr>
          <p:nvPr/>
        </p:nvSpPr>
        <p:spPr>
          <a:xfrm>
            <a:off x="457200" y="1897065"/>
            <a:ext cx="8153400" cy="17605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3366FF"/>
              </a:buClr>
              <a:buSzPct val="100000"/>
              <a:buFont typeface="Wingdings" charset="2"/>
              <a:buChar char="§"/>
              <a:defRPr sz="2400" b="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FF0000"/>
              </a:buClr>
              <a:buFont typeface="Wingdings" charset="2"/>
              <a:buChar char="§"/>
              <a:defRPr sz="20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0000FF"/>
              </a:buClr>
              <a:buFont typeface="Arial"/>
              <a:buChar char="•"/>
              <a:defRPr sz="180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err="1" smtClean="0"/>
              <a:t>Khái</a:t>
            </a:r>
            <a:r>
              <a:rPr lang="en-US" dirty="0" smtClean="0"/>
              <a:t> </a:t>
            </a:r>
            <a:r>
              <a:rPr lang="en-US" dirty="0" err="1" smtClean="0"/>
              <a:t>niệm</a:t>
            </a:r>
            <a:r>
              <a:rPr lang="en-US" dirty="0" smtClean="0"/>
              <a:t> </a:t>
            </a:r>
            <a:r>
              <a:rPr lang="en-US" dirty="0" err="1" smtClean="0"/>
              <a:t>sơ</a:t>
            </a:r>
            <a:r>
              <a:rPr lang="en-US" dirty="0" smtClean="0"/>
              <a:t> </a:t>
            </a:r>
            <a:r>
              <a:rPr lang="en-US" dirty="0" err="1" smtClean="0"/>
              <a:t>khai</a:t>
            </a:r>
            <a:r>
              <a:rPr lang="en-US" dirty="0" smtClean="0"/>
              <a:t>:</a:t>
            </a:r>
          </a:p>
          <a:p>
            <a:pPr marL="0" lvl="0" indent="0">
              <a:spcBef>
                <a:spcPts val="0"/>
              </a:spcBef>
              <a:buClrTx/>
              <a:buSzTx/>
              <a:buNone/>
            </a:pPr>
            <a:r>
              <a:rPr lang="en-US" dirty="0" smtClean="0"/>
              <a:t> </a:t>
            </a:r>
            <a:r>
              <a:rPr lang="en-US" i="1" dirty="0" smtClean="0"/>
              <a:t>“Artificial intelligence is the science and engineering of making intelligent machines.” </a:t>
            </a:r>
          </a:p>
          <a:p>
            <a:pPr marL="0" lvl="0" indent="0" algn="r">
              <a:spcBef>
                <a:spcPts val="0"/>
              </a:spcBef>
              <a:buClrTx/>
              <a:buSzTx/>
              <a:buNone/>
            </a:pPr>
            <a:r>
              <a:rPr lang="en-US" i="1" dirty="0" smtClean="0"/>
              <a:t>GS. McCarthy (1956)</a:t>
            </a:r>
          </a:p>
        </p:txBody>
      </p:sp>
      <p:sp>
        <p:nvSpPr>
          <p:cNvPr id="8" name="Content Placeholder 2">
            <a:extLst>
              <a:ext uri="{FF2B5EF4-FFF2-40B4-BE49-F238E27FC236}">
                <a16:creationId xmlns="" xmlns:a16="http://schemas.microsoft.com/office/drawing/2014/main" id="{F9A98AE1-FD64-4D4E-91D3-3BCCC433FA7B}"/>
              </a:ext>
            </a:extLst>
          </p:cNvPr>
          <p:cNvSpPr txBox="1">
            <a:spLocks/>
          </p:cNvSpPr>
          <p:nvPr/>
        </p:nvSpPr>
        <p:spPr>
          <a:xfrm>
            <a:off x="450742" y="3657600"/>
            <a:ext cx="8153400" cy="17605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3366FF"/>
              </a:buClr>
              <a:buSzPct val="100000"/>
              <a:buFont typeface="Wingdings" charset="2"/>
              <a:buChar char="§"/>
              <a:defRPr sz="2400" b="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FF0000"/>
              </a:buClr>
              <a:buFont typeface="Wingdings" charset="2"/>
              <a:buChar char="§"/>
              <a:defRPr sz="20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0000FF"/>
              </a:buClr>
              <a:buFont typeface="Arial"/>
              <a:buChar char="•"/>
              <a:defRPr sz="180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defTabSz="914400" eaLnBrk="1" fontAlgn="auto" latinLnBrk="0" hangingPunct="1">
              <a:lnSpc>
                <a:spcPct val="100000"/>
              </a:lnSpc>
              <a:spcBef>
                <a:spcPts val="0"/>
              </a:spcBef>
              <a:spcAft>
                <a:spcPts val="0"/>
              </a:spcAft>
              <a:buClrTx/>
              <a:buSzTx/>
              <a:buFont typeface="+mj-lt"/>
              <a:buAutoNum type="arabicPeriod" startAt="2"/>
              <a:tabLst/>
              <a:defRPr/>
            </a:pPr>
            <a:r>
              <a:rPr lang="en-US" dirty="0" err="1" smtClean="0"/>
              <a:t>Khái</a:t>
            </a:r>
            <a:r>
              <a:rPr lang="en-US" dirty="0" smtClean="0"/>
              <a:t> </a:t>
            </a:r>
            <a:r>
              <a:rPr lang="en-US" dirty="0" err="1" smtClean="0"/>
              <a:t>niệm</a:t>
            </a:r>
            <a:r>
              <a:rPr lang="en-US" dirty="0" smtClean="0"/>
              <a:t> </a:t>
            </a:r>
            <a:r>
              <a:rPr lang="en-US" dirty="0" err="1" smtClean="0"/>
              <a:t>hiện</a:t>
            </a:r>
            <a:r>
              <a:rPr lang="en-US" dirty="0" smtClean="0"/>
              <a:t> </a:t>
            </a:r>
            <a:r>
              <a:rPr lang="en-US" dirty="0" err="1" smtClean="0"/>
              <a:t>đại</a:t>
            </a:r>
            <a:r>
              <a:rPr lang="en-US" dirty="0" smtClean="0"/>
              <a:t>:</a:t>
            </a:r>
          </a:p>
          <a:p>
            <a:pPr marL="0" marR="0" lvl="0" indent="0" defTabSz="914400" eaLnBrk="1" fontAlgn="auto" latinLnBrk="0" hangingPunct="1">
              <a:lnSpc>
                <a:spcPct val="100000"/>
              </a:lnSpc>
              <a:spcBef>
                <a:spcPts val="0"/>
              </a:spcBef>
              <a:spcAft>
                <a:spcPts val="0"/>
              </a:spcAft>
              <a:buClrTx/>
              <a:buSzTx/>
              <a:buNone/>
              <a:tabLst/>
              <a:defRPr/>
            </a:pPr>
            <a:r>
              <a:rPr lang="en-US" dirty="0" smtClean="0"/>
              <a:t>- </a:t>
            </a:r>
            <a:r>
              <a:rPr lang="en-US" dirty="0" err="1" smtClean="0"/>
              <a:t>Trí</a:t>
            </a:r>
            <a:r>
              <a:rPr lang="en-US" dirty="0" smtClean="0"/>
              <a:t> </a:t>
            </a:r>
            <a:r>
              <a:rPr lang="en-US" dirty="0" err="1" smtClean="0"/>
              <a:t>tuệ</a:t>
            </a:r>
            <a:r>
              <a:rPr lang="en-US" dirty="0" smtClean="0"/>
              <a:t> </a:t>
            </a:r>
            <a:r>
              <a:rPr lang="en-US" dirty="0" err="1" smtClean="0"/>
              <a:t>nhân</a:t>
            </a:r>
            <a:r>
              <a:rPr lang="en-US" dirty="0" smtClean="0"/>
              <a:t> </a:t>
            </a:r>
            <a:r>
              <a:rPr lang="en-US" dirty="0" err="1" smtClean="0"/>
              <a:t>tạo</a:t>
            </a:r>
            <a:r>
              <a:rPr lang="en-US" dirty="0" smtClean="0"/>
              <a:t> </a:t>
            </a:r>
            <a:r>
              <a:rPr lang="en-US" dirty="0" err="1" smtClean="0"/>
              <a:t>là</a:t>
            </a:r>
            <a:r>
              <a:rPr lang="en-US" dirty="0" smtClean="0"/>
              <a:t> </a:t>
            </a:r>
            <a:r>
              <a:rPr lang="en-US" dirty="0" err="1" smtClean="0"/>
              <a:t>môn</a:t>
            </a:r>
            <a:r>
              <a:rPr lang="en-US" dirty="0" smtClean="0"/>
              <a:t> </a:t>
            </a:r>
            <a:r>
              <a:rPr lang="en-US" dirty="0" err="1" smtClean="0"/>
              <a:t>khoa</a:t>
            </a:r>
            <a:r>
              <a:rPr lang="en-US" dirty="0" smtClean="0"/>
              <a:t> </a:t>
            </a:r>
            <a:r>
              <a:rPr lang="en-US" dirty="0" err="1" smtClean="0"/>
              <a:t>học</a:t>
            </a:r>
            <a:r>
              <a:rPr lang="en-US" dirty="0" smtClean="0"/>
              <a:t> </a:t>
            </a:r>
            <a:r>
              <a:rPr lang="en-US" dirty="0" err="1" smtClean="0"/>
              <a:t>nghiên</a:t>
            </a:r>
            <a:r>
              <a:rPr lang="en-US" dirty="0"/>
              <a:t> </a:t>
            </a:r>
            <a:r>
              <a:rPr lang="en-US" dirty="0" err="1" smtClean="0"/>
              <a:t>cứu</a:t>
            </a:r>
            <a:r>
              <a:rPr lang="en-US" dirty="0" smtClean="0"/>
              <a:t> </a:t>
            </a:r>
            <a:r>
              <a:rPr lang="en-US" dirty="0" err="1" smtClean="0"/>
              <a:t>và</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các</a:t>
            </a:r>
            <a:r>
              <a:rPr lang="en-US" dirty="0" smtClean="0"/>
              <a:t> </a:t>
            </a:r>
            <a:r>
              <a:rPr lang="en-US" dirty="0" err="1" smtClean="0"/>
              <a:t>tác</a:t>
            </a:r>
            <a:r>
              <a:rPr lang="en-US" dirty="0" smtClean="0"/>
              <a:t> </a:t>
            </a:r>
            <a:r>
              <a:rPr lang="en-US" dirty="0" err="1" smtClean="0"/>
              <a:t>nhân</a:t>
            </a:r>
            <a:r>
              <a:rPr lang="en-US" dirty="0" smtClean="0"/>
              <a:t> </a:t>
            </a:r>
            <a:r>
              <a:rPr lang="en-US" dirty="0" err="1" smtClean="0"/>
              <a:t>thông</a:t>
            </a:r>
            <a:r>
              <a:rPr lang="en-US" dirty="0" smtClean="0"/>
              <a:t> minh.</a:t>
            </a:r>
          </a:p>
        </p:txBody>
      </p:sp>
    </p:spTree>
    <p:extLst>
      <p:ext uri="{BB962C8B-B14F-4D97-AF65-F5344CB8AC3E}">
        <p14:creationId xmlns:p14="http://schemas.microsoft.com/office/powerpoint/2010/main" val="318736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20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horizontal)">
                                      <p:cBhvr>
                                        <p:cTn id="10" dur="200"/>
                                        <p:tgtEl>
                                          <p:spTgt spid="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linds(horizontal)">
                                      <p:cBhvr>
                                        <p:cTn id="13" dur="2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blinds(horizontal)">
                                      <p:cBhvr>
                                        <p:cTn id="18" dur="200"/>
                                        <p:tgtEl>
                                          <p:spTgt spid="8">
                                            <p:txEl>
                                              <p:pRg st="0" end="0"/>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blinds(horizontal)">
                                      <p:cBhvr>
                                        <p:cTn id="21" dur="2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IT2000 – Thực hành Nhập môn CNTT-TT</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30</a:t>
            </a:fld>
            <a:r>
              <a:rPr lang="en-US" smtClean="0"/>
              <a:t> </a:t>
            </a:r>
            <a:endParaRPr lang="en-US"/>
          </a:p>
        </p:txBody>
      </p:sp>
      <p:pic>
        <p:nvPicPr>
          <p:cNvPr id="1030" name="Picture 6" descr="https://i.pinimg.com/564x/28/dd/b6/28ddb6f8e5b760ea9db13774a53a77d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315" y="1383094"/>
            <a:ext cx="6480944" cy="4458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86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Đặt</a:t>
            </a:r>
            <a:r>
              <a:rPr lang="en-US" dirty="0" smtClean="0"/>
              <a:t> </a:t>
            </a:r>
            <a:r>
              <a:rPr lang="en-US" dirty="0" err="1" smtClean="0"/>
              <a:t>vấn</a:t>
            </a:r>
            <a:r>
              <a:rPr lang="en-US" dirty="0" smtClean="0"/>
              <a:t> </a:t>
            </a:r>
            <a:r>
              <a:rPr lang="en-US" dirty="0" err="1" smtClean="0"/>
              <a:t>đề</a:t>
            </a:r>
            <a:r>
              <a:rPr lang="en-US" dirty="0" smtClean="0"/>
              <a:t>:</a:t>
            </a:r>
            <a:endParaRPr lang="en-US" dirty="0"/>
          </a:p>
        </p:txBody>
      </p:sp>
      <p:sp>
        <p:nvSpPr>
          <p:cNvPr id="5" name="Footer Placeholder 4"/>
          <p:cNvSpPr>
            <a:spLocks noGrp="1"/>
          </p:cNvSpPr>
          <p:nvPr>
            <p:ph type="ftr" sz="quarter" idx="11"/>
          </p:nvPr>
        </p:nvSpPr>
        <p:spPr/>
        <p:txBody>
          <a:bodyPr/>
          <a:lstStyle/>
          <a:p>
            <a:r>
              <a:rPr lang="en-US" smtClean="0"/>
              <a:t>IT2000 – Thực hành Nhập môn CNTT-TT</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4</a:t>
            </a:fld>
            <a:r>
              <a:rPr lang="en-US" smtClean="0"/>
              <a:t> </a:t>
            </a:r>
            <a:endParaRPr lang="en-US"/>
          </a:p>
        </p:txBody>
      </p:sp>
      <p:sp>
        <p:nvSpPr>
          <p:cNvPr id="7" name="Content Placeholder 2"/>
          <p:cNvSpPr txBox="1">
            <a:spLocks/>
          </p:cNvSpPr>
          <p:nvPr/>
        </p:nvSpPr>
        <p:spPr>
          <a:xfrm>
            <a:off x="423620" y="1676370"/>
            <a:ext cx="8170190" cy="18320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3366FF"/>
              </a:buClr>
              <a:buSzPct val="100000"/>
              <a:buFont typeface="Wingdings" charset="2"/>
              <a:buChar char="§"/>
              <a:defRPr sz="2400" b="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FF0000"/>
              </a:buClr>
              <a:buFont typeface="Wingdings" charset="2"/>
              <a:buChar char="§"/>
              <a:defRPr sz="20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0000FF"/>
              </a:buClr>
              <a:buFont typeface="Arial"/>
              <a:buChar char="•"/>
              <a:defRPr sz="180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0"/>
              </a:spcBef>
              <a:buClrTx/>
              <a:buSzTx/>
              <a:buFontTx/>
              <a:buAutoNum type="arabicPeriod"/>
            </a:pPr>
            <a:r>
              <a:rPr lang="en-US" dirty="0" err="1" smtClean="0"/>
              <a:t>Giai</a:t>
            </a:r>
            <a:r>
              <a:rPr lang="en-US" dirty="0" smtClean="0"/>
              <a:t> </a:t>
            </a:r>
            <a:r>
              <a:rPr lang="en-US" dirty="0" err="1" smtClean="0"/>
              <a:t>đoạn</a:t>
            </a:r>
            <a:r>
              <a:rPr lang="en-US" dirty="0" smtClean="0"/>
              <a:t> </a:t>
            </a:r>
            <a:r>
              <a:rPr lang="en-US" dirty="0" err="1" smtClean="0"/>
              <a:t>khai</a:t>
            </a:r>
            <a:r>
              <a:rPr lang="en-US" dirty="0" smtClean="0"/>
              <a:t> </a:t>
            </a:r>
            <a:r>
              <a:rPr lang="en-US" dirty="0" err="1" smtClean="0"/>
              <a:t>sinh</a:t>
            </a:r>
            <a:r>
              <a:rPr lang="en-US" dirty="0" smtClean="0"/>
              <a:t> </a:t>
            </a:r>
            <a:r>
              <a:rPr lang="en-US" dirty="0" err="1" smtClean="0"/>
              <a:t>và</a:t>
            </a:r>
            <a:r>
              <a:rPr lang="en-US" dirty="0" smtClean="0"/>
              <a:t> </a:t>
            </a:r>
            <a:r>
              <a:rPr lang="en-US" dirty="0" err="1" smtClean="0"/>
              <a:t>thoái</a:t>
            </a:r>
            <a:r>
              <a:rPr lang="en-US" dirty="0" smtClean="0"/>
              <a:t> </a:t>
            </a:r>
            <a:r>
              <a:rPr lang="en-US" dirty="0" err="1" smtClean="0"/>
              <a:t>trào</a:t>
            </a:r>
            <a:r>
              <a:rPr lang="en-US" dirty="0" smtClean="0"/>
              <a:t> I (1956-1974)</a:t>
            </a:r>
          </a:p>
          <a:p>
            <a:pPr>
              <a:spcBef>
                <a:spcPts val="0"/>
              </a:spcBef>
              <a:buClrTx/>
              <a:buSzTx/>
              <a:buFontTx/>
              <a:buChar char="-"/>
            </a:pPr>
            <a:r>
              <a:rPr lang="en-US" dirty="0" smtClean="0"/>
              <a:t>1956: </a:t>
            </a:r>
            <a:r>
              <a:rPr lang="en-US" dirty="0" err="1"/>
              <a:t>K</a:t>
            </a:r>
            <a:r>
              <a:rPr lang="en-US" dirty="0" err="1" smtClean="0"/>
              <a:t>hai</a:t>
            </a:r>
            <a:r>
              <a:rPr lang="en-US" dirty="0" smtClean="0"/>
              <a:t> </a:t>
            </a:r>
            <a:r>
              <a:rPr lang="en-US" dirty="0" err="1" smtClean="0"/>
              <a:t>sinh</a:t>
            </a:r>
            <a:r>
              <a:rPr lang="en-US" dirty="0" smtClean="0"/>
              <a:t> </a:t>
            </a:r>
            <a:r>
              <a:rPr lang="en-US" dirty="0" err="1" smtClean="0"/>
              <a:t>tại</a:t>
            </a:r>
            <a:r>
              <a:rPr lang="en-US" dirty="0" smtClean="0"/>
              <a:t> </a:t>
            </a:r>
            <a:r>
              <a:rPr lang="en-US" dirty="0" err="1" smtClean="0"/>
              <a:t>đại</a:t>
            </a:r>
            <a:r>
              <a:rPr lang="en-US" dirty="0" smtClean="0"/>
              <a:t> </a:t>
            </a:r>
            <a:r>
              <a:rPr lang="en-US" dirty="0" err="1" smtClean="0"/>
              <a:t>học</a:t>
            </a:r>
            <a:r>
              <a:rPr lang="en-US" dirty="0" smtClean="0"/>
              <a:t> Dartmouth (</a:t>
            </a:r>
            <a:r>
              <a:rPr lang="en-US" dirty="0" err="1" smtClean="0"/>
              <a:t>Hoa</a:t>
            </a:r>
            <a:r>
              <a:rPr lang="en-US" dirty="0" smtClean="0"/>
              <a:t> </a:t>
            </a:r>
            <a:r>
              <a:rPr lang="en-US" dirty="0" err="1" smtClean="0"/>
              <a:t>Kỳ</a:t>
            </a:r>
            <a:r>
              <a:rPr lang="en-US" dirty="0" smtClean="0"/>
              <a:t>)</a:t>
            </a:r>
          </a:p>
          <a:p>
            <a:pPr>
              <a:spcBef>
                <a:spcPts val="0"/>
              </a:spcBef>
              <a:buClrTx/>
              <a:buSzTx/>
              <a:buFontTx/>
              <a:buChar char="-"/>
            </a:pPr>
            <a:r>
              <a:rPr lang="en-US" dirty="0" err="1" smtClean="0"/>
              <a:t>Những</a:t>
            </a:r>
            <a:r>
              <a:rPr lang="en-US" dirty="0" smtClean="0"/>
              <a:t> </a:t>
            </a:r>
            <a:r>
              <a:rPr lang="en-US" dirty="0" err="1" smtClean="0"/>
              <a:t>năm</a:t>
            </a:r>
            <a:r>
              <a:rPr lang="en-US" dirty="0" smtClean="0"/>
              <a:t> 60: </a:t>
            </a:r>
            <a:r>
              <a:rPr lang="en-US" dirty="0" err="1" smtClean="0"/>
              <a:t>Nhận</a:t>
            </a:r>
            <a:r>
              <a:rPr lang="en-US" dirty="0" smtClean="0"/>
              <a:t> </a:t>
            </a:r>
            <a:r>
              <a:rPr lang="en-US" dirty="0" err="1" smtClean="0"/>
              <a:t>đầu</a:t>
            </a:r>
            <a:r>
              <a:rPr lang="en-US" dirty="0" smtClean="0"/>
              <a:t> </a:t>
            </a:r>
            <a:r>
              <a:rPr lang="en-US" dirty="0" err="1" smtClean="0"/>
              <a:t>tư</a:t>
            </a:r>
            <a:r>
              <a:rPr lang="en-US" dirty="0" smtClean="0"/>
              <a:t> </a:t>
            </a:r>
            <a:r>
              <a:rPr lang="en-US" dirty="0" err="1" smtClean="0"/>
              <a:t>mạnh</a:t>
            </a:r>
            <a:r>
              <a:rPr lang="en-US" dirty="0" smtClean="0"/>
              <a:t> </a:t>
            </a:r>
            <a:r>
              <a:rPr lang="en-US" dirty="0" err="1" smtClean="0"/>
              <a:t>từ</a:t>
            </a:r>
            <a:r>
              <a:rPr lang="en-US" dirty="0" smtClean="0"/>
              <a:t> </a:t>
            </a:r>
            <a:r>
              <a:rPr lang="en-US" dirty="0" err="1" smtClean="0"/>
              <a:t>Bộ</a:t>
            </a:r>
            <a:r>
              <a:rPr lang="en-US" dirty="0" smtClean="0"/>
              <a:t> </a:t>
            </a:r>
            <a:r>
              <a:rPr lang="en-US" dirty="0" err="1" smtClean="0"/>
              <a:t>Quốc</a:t>
            </a:r>
            <a:r>
              <a:rPr lang="en-US" dirty="0" smtClean="0"/>
              <a:t> </a:t>
            </a:r>
            <a:r>
              <a:rPr lang="en-US" dirty="0" err="1" smtClean="0"/>
              <a:t>Phòng</a:t>
            </a:r>
            <a:endParaRPr lang="en-US" dirty="0"/>
          </a:p>
          <a:p>
            <a:pPr>
              <a:spcBef>
                <a:spcPts val="0"/>
              </a:spcBef>
              <a:buClrTx/>
              <a:buSzTx/>
              <a:buFontTx/>
              <a:buChar char="-"/>
            </a:pPr>
            <a:r>
              <a:rPr lang="en-US" dirty="0" err="1" smtClean="0"/>
              <a:t>Những</a:t>
            </a:r>
            <a:r>
              <a:rPr lang="en-US" dirty="0" smtClean="0"/>
              <a:t> </a:t>
            </a:r>
            <a:r>
              <a:rPr lang="en-US" dirty="0" err="1" smtClean="0"/>
              <a:t>năm</a:t>
            </a:r>
            <a:r>
              <a:rPr lang="en-US" dirty="0" smtClean="0"/>
              <a:t> 70: </a:t>
            </a:r>
            <a:r>
              <a:rPr lang="en-US" dirty="0" err="1" smtClean="0"/>
              <a:t>Thoái</a:t>
            </a:r>
            <a:r>
              <a:rPr lang="en-US" dirty="0" smtClean="0"/>
              <a:t> </a:t>
            </a:r>
            <a:r>
              <a:rPr lang="en-US" dirty="0" err="1" smtClean="0"/>
              <a:t>trào</a:t>
            </a:r>
            <a:r>
              <a:rPr lang="en-US" dirty="0" smtClean="0"/>
              <a:t> I (</a:t>
            </a:r>
            <a:r>
              <a:rPr lang="en-US" dirty="0" err="1" smtClean="0"/>
              <a:t>báo</a:t>
            </a:r>
            <a:r>
              <a:rPr lang="en-US" dirty="0" smtClean="0"/>
              <a:t> </a:t>
            </a:r>
            <a:r>
              <a:rPr lang="en-US" dirty="0" err="1" smtClean="0"/>
              <a:t>cáo</a:t>
            </a:r>
            <a:r>
              <a:rPr lang="en-US" dirty="0" smtClean="0"/>
              <a:t> </a:t>
            </a:r>
            <a:r>
              <a:rPr lang="en-US" dirty="0" err="1" smtClean="0"/>
              <a:t>Lighthill</a:t>
            </a:r>
            <a:r>
              <a:rPr lang="en-US" dirty="0" smtClean="0"/>
              <a:t>)</a:t>
            </a:r>
          </a:p>
          <a:p>
            <a:pPr>
              <a:spcBef>
                <a:spcPts val="0"/>
              </a:spcBef>
              <a:buClrTx/>
              <a:buSzTx/>
              <a:buFontTx/>
              <a:buChar char="-"/>
            </a:pPr>
            <a:endParaRPr lang="en-US" dirty="0" smtClean="0"/>
          </a:p>
          <a:p>
            <a:pPr>
              <a:spcBef>
                <a:spcPts val="0"/>
              </a:spcBef>
              <a:buClrTx/>
              <a:buSzTx/>
              <a:buFontTx/>
              <a:buChar char="-"/>
            </a:pPr>
            <a:endParaRPr lang="en-US" dirty="0"/>
          </a:p>
        </p:txBody>
      </p:sp>
      <p:sp>
        <p:nvSpPr>
          <p:cNvPr id="9" name="Content Placeholder 2"/>
          <p:cNvSpPr txBox="1">
            <a:spLocks/>
          </p:cNvSpPr>
          <p:nvPr/>
        </p:nvSpPr>
        <p:spPr>
          <a:xfrm>
            <a:off x="440410" y="1249476"/>
            <a:ext cx="8153400" cy="6555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3366FF"/>
              </a:buClr>
              <a:buSzPct val="100000"/>
              <a:buFont typeface="Wingdings" charset="2"/>
              <a:buChar char="§"/>
              <a:defRPr sz="2400" b="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FF0000"/>
              </a:buClr>
              <a:buFont typeface="Wingdings" charset="2"/>
              <a:buChar char="§"/>
              <a:defRPr sz="20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0000FF"/>
              </a:buClr>
              <a:buFont typeface="Arial"/>
              <a:buChar char="•"/>
              <a:defRPr sz="180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Tx/>
              <a:buSzTx/>
              <a:buFontTx/>
              <a:buNone/>
            </a:pPr>
            <a:r>
              <a:rPr lang="en-US" dirty="0" smtClean="0"/>
              <a:t>II. </a:t>
            </a:r>
            <a:r>
              <a:rPr lang="en-US" dirty="0" err="1" smtClean="0"/>
              <a:t>Lịch</a:t>
            </a:r>
            <a:r>
              <a:rPr lang="en-US" dirty="0" smtClean="0"/>
              <a:t> </a:t>
            </a:r>
            <a:r>
              <a:rPr lang="en-US" dirty="0" err="1" smtClean="0"/>
              <a:t>sử</a:t>
            </a:r>
            <a:r>
              <a:rPr lang="en-US" dirty="0" smtClean="0"/>
              <a:t> </a:t>
            </a:r>
            <a:r>
              <a:rPr lang="en-US" dirty="0" err="1" smtClean="0"/>
              <a:t>hình</a:t>
            </a:r>
            <a:r>
              <a:rPr lang="en-US" dirty="0" smtClean="0"/>
              <a:t> </a:t>
            </a:r>
            <a:r>
              <a:rPr lang="en-US" dirty="0" err="1" smtClean="0"/>
              <a:t>thành</a:t>
            </a:r>
            <a:r>
              <a:rPr lang="en-US" dirty="0" smtClean="0"/>
              <a:t> </a:t>
            </a:r>
            <a:r>
              <a:rPr lang="en-US" dirty="0" err="1" smtClean="0"/>
              <a:t>và</a:t>
            </a:r>
            <a:r>
              <a:rPr lang="en-US" dirty="0" smtClean="0"/>
              <a:t> </a:t>
            </a:r>
            <a:r>
              <a:rPr lang="en-US" dirty="0" err="1" smtClean="0"/>
              <a:t>phát</a:t>
            </a:r>
            <a:r>
              <a:rPr lang="en-US" dirty="0" smtClean="0"/>
              <a:t> </a:t>
            </a:r>
            <a:r>
              <a:rPr lang="en-US" dirty="0" err="1" smtClean="0"/>
              <a:t>triển</a:t>
            </a:r>
            <a:endParaRPr lang="en-US" dirty="0"/>
          </a:p>
        </p:txBody>
      </p:sp>
      <p:sp>
        <p:nvSpPr>
          <p:cNvPr id="13" name="Content Placeholder 12"/>
          <p:cNvSpPr>
            <a:spLocks noGrp="1"/>
          </p:cNvSpPr>
          <p:nvPr>
            <p:ph idx="1"/>
          </p:nvPr>
        </p:nvSpPr>
        <p:spPr>
          <a:xfrm>
            <a:off x="423620" y="3505118"/>
            <a:ext cx="8153400" cy="1371600"/>
          </a:xfrm>
        </p:spPr>
        <p:txBody>
          <a:bodyPr/>
          <a:lstStyle/>
          <a:p>
            <a:pPr marL="457200" marR="0" lvl="0" indent="-457200" defTabSz="914400" eaLnBrk="1" fontAlgn="auto" latinLnBrk="0" hangingPunct="1">
              <a:lnSpc>
                <a:spcPct val="100000"/>
              </a:lnSpc>
              <a:spcBef>
                <a:spcPts val="0"/>
              </a:spcBef>
              <a:spcAft>
                <a:spcPts val="0"/>
              </a:spcAft>
              <a:buClrTx/>
              <a:buSzTx/>
              <a:buFont typeface="+mj-lt"/>
              <a:buAutoNum type="arabicPeriod" startAt="2"/>
              <a:tabLst/>
              <a:defRPr/>
            </a:pPr>
            <a:r>
              <a:rPr lang="en-US" dirty="0" err="1" smtClean="0"/>
              <a:t>Giai</a:t>
            </a:r>
            <a:r>
              <a:rPr lang="en-US" dirty="0" smtClean="0"/>
              <a:t> </a:t>
            </a:r>
            <a:r>
              <a:rPr lang="en-US" dirty="0" err="1" smtClean="0"/>
              <a:t>đoạn</a:t>
            </a:r>
            <a:r>
              <a:rPr lang="en-US" dirty="0" smtClean="0"/>
              <a:t> </a:t>
            </a:r>
            <a:r>
              <a:rPr lang="en-US" dirty="0" err="1" smtClean="0"/>
              <a:t>phục</a:t>
            </a:r>
            <a:r>
              <a:rPr lang="en-US" dirty="0" smtClean="0"/>
              <a:t> </a:t>
            </a:r>
            <a:r>
              <a:rPr lang="en-US" dirty="0" err="1" smtClean="0"/>
              <a:t>hưng</a:t>
            </a:r>
            <a:r>
              <a:rPr lang="en-US" dirty="0" smtClean="0"/>
              <a:t> </a:t>
            </a:r>
            <a:r>
              <a:rPr lang="en-US" dirty="0" err="1" smtClean="0"/>
              <a:t>và</a:t>
            </a:r>
            <a:r>
              <a:rPr lang="en-US" dirty="0" smtClean="0"/>
              <a:t> </a:t>
            </a:r>
            <a:r>
              <a:rPr lang="en-US" dirty="0" err="1" smtClean="0"/>
              <a:t>thoái</a:t>
            </a:r>
            <a:r>
              <a:rPr lang="en-US" dirty="0" smtClean="0"/>
              <a:t> </a:t>
            </a:r>
            <a:r>
              <a:rPr lang="en-US" dirty="0" err="1" smtClean="0"/>
              <a:t>trào</a:t>
            </a:r>
            <a:r>
              <a:rPr lang="en-US" dirty="0" smtClean="0"/>
              <a:t> II (1982-1993)</a:t>
            </a:r>
          </a:p>
          <a:p>
            <a:pPr marR="0" lvl="0" defTabSz="914400" eaLnBrk="1" fontAlgn="auto" latinLnBrk="0" hangingPunct="1">
              <a:lnSpc>
                <a:spcPct val="100000"/>
              </a:lnSpc>
              <a:spcBef>
                <a:spcPts val="0"/>
              </a:spcBef>
              <a:spcAft>
                <a:spcPts val="0"/>
              </a:spcAft>
              <a:buClrTx/>
              <a:buSzTx/>
              <a:buFontTx/>
              <a:buChar char="-"/>
              <a:tabLst/>
              <a:defRPr/>
            </a:pPr>
            <a:r>
              <a:rPr lang="en-US" dirty="0" smtClean="0"/>
              <a:t>1984: </a:t>
            </a:r>
            <a:r>
              <a:rPr lang="en-US" dirty="0" err="1" smtClean="0"/>
              <a:t>Phát</a:t>
            </a:r>
            <a:r>
              <a:rPr lang="en-US" dirty="0" smtClean="0"/>
              <a:t> </a:t>
            </a:r>
            <a:r>
              <a:rPr lang="en-US" dirty="0" err="1" smtClean="0"/>
              <a:t>triển</a:t>
            </a:r>
            <a:r>
              <a:rPr lang="en-US" dirty="0" smtClean="0"/>
              <a:t> </a:t>
            </a:r>
            <a:r>
              <a:rPr lang="en-US" dirty="0" err="1" smtClean="0"/>
              <a:t>hệ</a:t>
            </a:r>
            <a:r>
              <a:rPr lang="en-US" dirty="0" smtClean="0"/>
              <a:t> </a:t>
            </a:r>
            <a:r>
              <a:rPr lang="en-US" dirty="0" err="1" smtClean="0"/>
              <a:t>chuyên</a:t>
            </a:r>
            <a:r>
              <a:rPr lang="en-US" dirty="0" smtClean="0"/>
              <a:t> </a:t>
            </a:r>
            <a:r>
              <a:rPr lang="en-US" dirty="0" err="1" smtClean="0"/>
              <a:t>gia</a:t>
            </a:r>
            <a:r>
              <a:rPr lang="en-US" dirty="0" smtClean="0"/>
              <a:t> </a:t>
            </a:r>
            <a:r>
              <a:rPr lang="en-US" dirty="0" err="1" smtClean="0"/>
              <a:t>cho</a:t>
            </a:r>
            <a:r>
              <a:rPr lang="en-US" dirty="0" smtClean="0"/>
              <a:t> </a:t>
            </a:r>
            <a:r>
              <a:rPr lang="en-US" dirty="0" err="1" smtClean="0"/>
              <a:t>thương</a:t>
            </a:r>
            <a:r>
              <a:rPr lang="en-US" dirty="0" smtClean="0"/>
              <a:t> </a:t>
            </a:r>
            <a:r>
              <a:rPr lang="en-US" dirty="0" err="1" smtClean="0"/>
              <a:t>mại</a:t>
            </a:r>
            <a:r>
              <a:rPr lang="en-US" dirty="0" smtClean="0"/>
              <a:t>.</a:t>
            </a:r>
          </a:p>
          <a:p>
            <a:pPr marR="0" lvl="0" defTabSz="914400" eaLnBrk="1" fontAlgn="auto" latinLnBrk="0" hangingPunct="1">
              <a:lnSpc>
                <a:spcPct val="100000"/>
              </a:lnSpc>
              <a:spcBef>
                <a:spcPts val="0"/>
              </a:spcBef>
              <a:spcAft>
                <a:spcPts val="0"/>
              </a:spcAft>
              <a:buClrTx/>
              <a:buSzTx/>
              <a:buFontTx/>
              <a:buChar char="-"/>
              <a:tabLst/>
              <a:defRPr/>
            </a:pPr>
            <a:r>
              <a:rPr lang="en-US" dirty="0" smtClean="0"/>
              <a:t>1985: </a:t>
            </a:r>
            <a:r>
              <a:rPr lang="en-US" dirty="0" err="1" smtClean="0"/>
              <a:t>Thoái</a:t>
            </a:r>
            <a:r>
              <a:rPr lang="en-US" dirty="0" smtClean="0"/>
              <a:t> </a:t>
            </a:r>
            <a:r>
              <a:rPr lang="en-US" dirty="0" err="1" smtClean="0"/>
              <a:t>trào</a:t>
            </a:r>
            <a:r>
              <a:rPr lang="en-US" dirty="0" smtClean="0"/>
              <a:t> II (</a:t>
            </a:r>
            <a:r>
              <a:rPr lang="en-US" dirty="0" err="1" smtClean="0"/>
              <a:t>Điện</a:t>
            </a:r>
            <a:r>
              <a:rPr lang="en-US" dirty="0" smtClean="0"/>
              <a:t> </a:t>
            </a:r>
            <a:r>
              <a:rPr lang="en-US" dirty="0" err="1" smtClean="0"/>
              <a:t>toán</a:t>
            </a:r>
            <a:r>
              <a:rPr lang="en-US" dirty="0" smtClean="0"/>
              <a:t> </a:t>
            </a:r>
            <a:r>
              <a:rPr lang="en-US" dirty="0" err="1" smtClean="0"/>
              <a:t>đám</a:t>
            </a:r>
            <a:r>
              <a:rPr lang="en-US" dirty="0" smtClean="0"/>
              <a:t> </a:t>
            </a:r>
            <a:r>
              <a:rPr lang="en-US" dirty="0" err="1" smtClean="0"/>
              <a:t>mây</a:t>
            </a:r>
            <a:r>
              <a:rPr lang="en-US" dirty="0" smtClean="0"/>
              <a:t>)</a:t>
            </a:r>
          </a:p>
        </p:txBody>
      </p:sp>
      <p:sp>
        <p:nvSpPr>
          <p:cNvPr id="16" name="Content Placeholder 12"/>
          <p:cNvSpPr txBox="1">
            <a:spLocks/>
          </p:cNvSpPr>
          <p:nvPr/>
        </p:nvSpPr>
        <p:spPr>
          <a:xfrm>
            <a:off x="423620" y="4887944"/>
            <a:ext cx="8153400" cy="137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3366FF"/>
              </a:buClr>
              <a:buSzPct val="100000"/>
              <a:buFont typeface="Wingdings" charset="2"/>
              <a:buChar char="§"/>
              <a:defRPr sz="2400" b="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FF0000"/>
              </a:buClr>
              <a:buFont typeface="Wingdings" charset="2"/>
              <a:buChar char="§"/>
              <a:defRPr sz="20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0000FF"/>
              </a:buClr>
              <a:buFont typeface="Arial"/>
              <a:buChar char="•"/>
              <a:defRPr sz="180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0"/>
              </a:spcBef>
              <a:buClrTx/>
              <a:buSzTx/>
              <a:buFont typeface="+mj-lt"/>
              <a:buAutoNum type="arabicPeriod" startAt="3"/>
            </a:pPr>
            <a:r>
              <a:rPr lang="en-US" dirty="0" err="1" smtClean="0"/>
              <a:t>Giai</a:t>
            </a:r>
            <a:r>
              <a:rPr lang="en-US" dirty="0" smtClean="0"/>
              <a:t> </a:t>
            </a:r>
            <a:r>
              <a:rPr lang="en-US" dirty="0" err="1" smtClean="0"/>
              <a:t>đoạn</a:t>
            </a:r>
            <a:r>
              <a:rPr lang="en-US" dirty="0" smtClean="0"/>
              <a:t> 1991</a:t>
            </a:r>
            <a:r>
              <a:rPr lang="mr-IN" dirty="0" smtClean="0"/>
              <a:t>–</a:t>
            </a:r>
            <a:r>
              <a:rPr lang="en-US" dirty="0" smtClean="0"/>
              <a:t> nay:</a:t>
            </a:r>
          </a:p>
          <a:p>
            <a:pPr>
              <a:spcBef>
                <a:spcPts val="0"/>
              </a:spcBef>
              <a:buClrTx/>
              <a:buSzTx/>
              <a:buFontTx/>
              <a:buChar char="-"/>
            </a:pPr>
            <a:r>
              <a:rPr lang="en-US" dirty="0" err="1" smtClean="0"/>
              <a:t>Nhận</a:t>
            </a:r>
            <a:r>
              <a:rPr lang="en-US" dirty="0" smtClean="0"/>
              <a:t> </a:t>
            </a:r>
            <a:r>
              <a:rPr lang="en-US" dirty="0" err="1" smtClean="0"/>
              <a:t>sự</a:t>
            </a:r>
            <a:r>
              <a:rPr lang="en-US" dirty="0" smtClean="0"/>
              <a:t> </a:t>
            </a:r>
            <a:r>
              <a:rPr lang="en-US" dirty="0" err="1" smtClean="0"/>
              <a:t>đầu</a:t>
            </a:r>
            <a:r>
              <a:rPr lang="en-US" dirty="0" smtClean="0"/>
              <a:t> </a:t>
            </a:r>
            <a:r>
              <a:rPr lang="en-US" dirty="0" err="1" smtClean="0"/>
              <a:t>tư</a:t>
            </a:r>
            <a:r>
              <a:rPr lang="en-US" dirty="0" smtClean="0"/>
              <a:t> </a:t>
            </a:r>
            <a:r>
              <a:rPr lang="en-US" dirty="0" err="1" smtClean="0"/>
              <a:t>mạnh</a:t>
            </a:r>
            <a:r>
              <a:rPr lang="en-US" dirty="0" smtClean="0"/>
              <a:t> </a:t>
            </a:r>
            <a:r>
              <a:rPr lang="en-US" dirty="0" err="1" smtClean="0"/>
              <a:t>của</a:t>
            </a:r>
            <a:r>
              <a:rPr lang="en-US" dirty="0" smtClean="0"/>
              <a:t> </a:t>
            </a:r>
            <a:r>
              <a:rPr lang="en-US" dirty="0" err="1" smtClean="0"/>
              <a:t>các</a:t>
            </a:r>
            <a:r>
              <a:rPr lang="en-US" dirty="0" smtClean="0"/>
              <a:t> </a:t>
            </a:r>
            <a:r>
              <a:rPr lang="en-US" dirty="0" err="1" smtClean="0"/>
              <a:t>tổ</a:t>
            </a:r>
            <a:r>
              <a:rPr lang="en-US" dirty="0" smtClean="0"/>
              <a:t> </a:t>
            </a:r>
            <a:r>
              <a:rPr lang="en-US" dirty="0" err="1" smtClean="0"/>
              <a:t>chức</a:t>
            </a:r>
            <a:r>
              <a:rPr lang="en-US" dirty="0" smtClean="0"/>
              <a:t> </a:t>
            </a:r>
            <a:r>
              <a:rPr lang="en-US" dirty="0" err="1" smtClean="0"/>
              <a:t>và</a:t>
            </a:r>
            <a:r>
              <a:rPr lang="en-US" dirty="0" smtClean="0"/>
              <a:t> </a:t>
            </a:r>
            <a:r>
              <a:rPr lang="en-US" dirty="0" err="1" smtClean="0"/>
              <a:t>doanh</a:t>
            </a:r>
            <a:r>
              <a:rPr lang="en-US" dirty="0" smtClean="0"/>
              <a:t> </a:t>
            </a:r>
            <a:r>
              <a:rPr lang="en-US" dirty="0" err="1" smtClean="0"/>
              <a:t>nghiệp</a:t>
            </a:r>
            <a:endParaRPr lang="en-US" dirty="0" smtClean="0"/>
          </a:p>
          <a:p>
            <a:pPr>
              <a:spcBef>
                <a:spcPts val="0"/>
              </a:spcBef>
              <a:buClrTx/>
              <a:buSzTx/>
              <a:buFontTx/>
              <a:buChar char="-"/>
            </a:pPr>
            <a:r>
              <a:rPr lang="en-US" dirty="0" err="1" smtClean="0"/>
              <a:t>Một</a:t>
            </a:r>
            <a:r>
              <a:rPr lang="en-US" dirty="0" smtClean="0"/>
              <a:t> </a:t>
            </a:r>
            <a:r>
              <a:rPr lang="en-US" dirty="0" err="1" smtClean="0"/>
              <a:t>số</a:t>
            </a:r>
            <a:r>
              <a:rPr lang="en-US" dirty="0" smtClean="0"/>
              <a:t> </a:t>
            </a:r>
            <a:r>
              <a:rPr lang="en-US" dirty="0" err="1" smtClean="0"/>
              <a:t>thành</a:t>
            </a:r>
            <a:r>
              <a:rPr lang="en-US" dirty="0" smtClean="0"/>
              <a:t> </a:t>
            </a:r>
            <a:r>
              <a:rPr lang="en-US" dirty="0" err="1" smtClean="0"/>
              <a:t>tựu</a:t>
            </a:r>
            <a:r>
              <a:rPr lang="en-US" dirty="0" smtClean="0"/>
              <a:t> </a:t>
            </a:r>
            <a:r>
              <a:rPr lang="en-US" dirty="0" err="1" smtClean="0"/>
              <a:t>nghiên</a:t>
            </a:r>
            <a:r>
              <a:rPr lang="en-US" dirty="0" smtClean="0"/>
              <a:t> </a:t>
            </a:r>
            <a:r>
              <a:rPr lang="en-US" dirty="0" err="1" smtClean="0"/>
              <a:t>cứu</a:t>
            </a:r>
            <a:endParaRPr lang="en-US" dirty="0" smtClean="0"/>
          </a:p>
        </p:txBody>
      </p:sp>
    </p:spTree>
    <p:extLst>
      <p:ext uri="{BB962C8B-B14F-4D97-AF65-F5344CB8AC3E}">
        <p14:creationId xmlns:p14="http://schemas.microsoft.com/office/powerpoint/2010/main" val="206402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3492D7-051A-4C1E-8899-0DDDF8B74E37}"/>
              </a:ext>
            </a:extLst>
          </p:cNvPr>
          <p:cNvSpPr>
            <a:spLocks noGrp="1"/>
          </p:cNvSpPr>
          <p:nvPr>
            <p:ph type="title"/>
          </p:nvPr>
        </p:nvSpPr>
        <p:spPr/>
        <p:txBody>
          <a:bodyPr/>
          <a:lstStyle/>
          <a:p>
            <a:r>
              <a:rPr lang="en-US" dirty="0" err="1"/>
              <a:t>Tìm</a:t>
            </a:r>
            <a:r>
              <a:rPr lang="en-US" dirty="0"/>
              <a:t> </a:t>
            </a:r>
            <a:r>
              <a:rPr lang="en-US" dirty="0" err="1"/>
              <a:t>hiểu</a:t>
            </a:r>
            <a:r>
              <a:rPr lang="en-US" dirty="0"/>
              <a:t> </a:t>
            </a:r>
            <a:r>
              <a:rPr lang="en-US" dirty="0" err="1"/>
              <a:t>và</a:t>
            </a:r>
            <a:r>
              <a:rPr lang="en-US" dirty="0"/>
              <a:t> </a:t>
            </a:r>
            <a:r>
              <a:rPr lang="en-US" dirty="0" err="1"/>
              <a:t>phân</a:t>
            </a:r>
            <a:r>
              <a:rPr lang="en-US" dirty="0"/>
              <a:t> </a:t>
            </a:r>
            <a:r>
              <a:rPr lang="en-US" dirty="0" err="1"/>
              <a:t>tích</a:t>
            </a:r>
            <a:endParaRPr lang="en-US" dirty="0"/>
          </a:p>
        </p:txBody>
      </p:sp>
      <p:sp>
        <p:nvSpPr>
          <p:cNvPr id="3" name="Content Placeholder 2">
            <a:extLst>
              <a:ext uri="{FF2B5EF4-FFF2-40B4-BE49-F238E27FC236}">
                <a16:creationId xmlns="" xmlns:a16="http://schemas.microsoft.com/office/drawing/2014/main" id="{F9A98AE1-FD64-4D4E-91D3-3BCCC433FA7B}"/>
              </a:ext>
            </a:extLst>
          </p:cNvPr>
          <p:cNvSpPr>
            <a:spLocks noGrp="1"/>
          </p:cNvSpPr>
          <p:nvPr>
            <p:ph idx="1"/>
          </p:nvPr>
        </p:nvSpPr>
        <p:spPr/>
        <p:txBody>
          <a:bodyPr>
            <a:normAutofit/>
          </a:bodyPr>
          <a:lstStyle/>
          <a:p>
            <a:pPr marL="0" indent="0">
              <a:buNone/>
            </a:pPr>
            <a:r>
              <a:rPr lang="vi-VN" dirty="0">
                <a:latin typeface="Times New Roman" pitchFamily="18" charset="0"/>
                <a:cs typeface="Times New Roman" pitchFamily="18" charset="0"/>
              </a:rPr>
              <a:t>	</a:t>
            </a:r>
            <a:r>
              <a:rPr lang="vi-VN" dirty="0" smtClean="0">
                <a:latin typeface="Cambria Math" pitchFamily="18" charset="0"/>
                <a:ea typeface="Cambria Math" pitchFamily="18" charset="0"/>
                <a:cs typeface="Times New Roman" pitchFamily="18" charset="0"/>
              </a:rPr>
              <a:t>I. Những ưu điểm của AI</a:t>
            </a:r>
          </a:p>
          <a:p>
            <a:pPr fontAlgn="base"/>
            <a:r>
              <a:rPr lang="vi-VN" dirty="0" smtClean="0">
                <a:latin typeface="Cambria Math" pitchFamily="18" charset="0"/>
                <a:ea typeface="Cambria Math" pitchFamily="18" charset="0"/>
                <a:cs typeface="Times New Roman" pitchFamily="18" charset="0"/>
              </a:rPr>
              <a:t>1. Trí thông minh vượt trội:</a:t>
            </a:r>
          </a:p>
          <a:p>
            <a:pPr marL="0" indent="0" fontAlgn="base">
              <a:buNone/>
            </a:pPr>
            <a:r>
              <a:rPr lang="vi-VN" dirty="0" smtClean="0">
                <a:latin typeface="Cambria Math" pitchFamily="18" charset="0"/>
                <a:ea typeface="Cambria Math" pitchFamily="18" charset="0"/>
                <a:cs typeface="Times New Roman" pitchFamily="18" charset="0"/>
              </a:rPr>
              <a:t>Sau </a:t>
            </a:r>
            <a:r>
              <a:rPr lang="vi-VN" dirty="0">
                <a:latin typeface="Cambria Math" pitchFamily="18" charset="0"/>
                <a:ea typeface="Cambria Math" pitchFamily="18" charset="0"/>
                <a:cs typeface="Times New Roman" pitchFamily="18" charset="0"/>
              </a:rPr>
              <a:t>khi trải qua hàng loạt các quá trình nghiên cứu và phát triển. Giờ đây, trí tuệ nhân tạo dường như có thể sánh ngang với con người. Chỉ cần để </a:t>
            </a:r>
            <a:r>
              <a:rPr lang="vi-VN" dirty="0" smtClean="0">
                <a:latin typeface="Cambria Math" pitchFamily="18" charset="0"/>
                <a:ea typeface="Cambria Math" pitchFamily="18" charset="0"/>
                <a:cs typeface="Times New Roman" pitchFamily="18" charset="0"/>
              </a:rPr>
              <a:t>AI</a:t>
            </a:r>
            <a:r>
              <a:rPr lang="vi-VN" dirty="0">
                <a:latin typeface="Cambria Math" pitchFamily="18" charset="0"/>
                <a:ea typeface="Cambria Math" pitchFamily="18" charset="0"/>
                <a:cs typeface="Times New Roman" pitchFamily="18" charset="0"/>
              </a:rPr>
              <a:t> học tập một lĩnh vực nào </a:t>
            </a:r>
            <a:r>
              <a:rPr lang="vi-VN" dirty="0" smtClean="0">
                <a:latin typeface="Cambria Math" pitchFamily="18" charset="0"/>
                <a:ea typeface="Cambria Math" pitchFamily="18" charset="0"/>
                <a:cs typeface="Times New Roman" pitchFamily="18" charset="0"/>
              </a:rPr>
              <a:t>đó, </a:t>
            </a:r>
            <a:r>
              <a:rPr lang="vi-VN" dirty="0">
                <a:latin typeface="Cambria Math" pitchFamily="18" charset="0"/>
                <a:ea typeface="Cambria Math" pitchFamily="18" charset="0"/>
                <a:cs typeface="Times New Roman" pitchFamily="18" charset="0"/>
              </a:rPr>
              <a:t>c</a:t>
            </a:r>
            <a:r>
              <a:rPr lang="vi-VN" dirty="0" smtClean="0">
                <a:latin typeface="Cambria Math" pitchFamily="18" charset="0"/>
                <a:ea typeface="Cambria Math" pitchFamily="18" charset="0"/>
                <a:cs typeface="Times New Roman" pitchFamily="18" charset="0"/>
              </a:rPr>
              <a:t>húng </a:t>
            </a:r>
            <a:r>
              <a:rPr lang="vi-VN" dirty="0">
                <a:latin typeface="Cambria Math" pitchFamily="18" charset="0"/>
                <a:ea typeface="Cambria Math" pitchFamily="18" charset="0"/>
                <a:cs typeface="Times New Roman" pitchFamily="18" charset="0"/>
              </a:rPr>
              <a:t>có khả năng bắt chước và thực hiện nó một cách thành thạo</a:t>
            </a:r>
            <a:r>
              <a:rPr lang="vi-VN" dirty="0" smtClean="0">
                <a:latin typeface="Cambria Math" pitchFamily="18" charset="0"/>
                <a:ea typeface="Cambria Math" pitchFamily="18" charset="0"/>
                <a:cs typeface="Times New Roman" pitchFamily="18" charset="0"/>
              </a:rPr>
              <a:t>.</a:t>
            </a:r>
          </a:p>
          <a:p>
            <a:pPr lvl="0" fontAlgn="base"/>
            <a:r>
              <a:rPr lang="vi-VN" dirty="0" smtClean="0">
                <a:latin typeface="Cambria Math" pitchFamily="18" charset="0"/>
                <a:ea typeface="Cambria Math" pitchFamily="18" charset="0"/>
                <a:cs typeface="Times New Roman" pitchFamily="18" charset="0"/>
              </a:rPr>
              <a:t>2.</a:t>
            </a:r>
            <a:r>
              <a:rPr lang="vi-VN" dirty="0">
                <a:latin typeface="Cambria Math" pitchFamily="18" charset="0"/>
                <a:ea typeface="Cambria Math" pitchFamily="18" charset="0"/>
                <a:cs typeface="Times New Roman" pitchFamily="18" charset="0"/>
              </a:rPr>
              <a:t> Mọi thứ đều được tự động </a:t>
            </a:r>
            <a:r>
              <a:rPr lang="vi-VN" dirty="0" smtClean="0">
                <a:latin typeface="Cambria Math" pitchFamily="18" charset="0"/>
                <a:ea typeface="Cambria Math" pitchFamily="18" charset="0"/>
                <a:cs typeface="Times New Roman" pitchFamily="18" charset="0"/>
              </a:rPr>
              <a:t>hóa:</a:t>
            </a:r>
          </a:p>
          <a:p>
            <a:pPr marL="0" lvl="0" indent="0" fontAlgn="base">
              <a:buNone/>
            </a:pPr>
            <a:r>
              <a:rPr lang="vi-VN" dirty="0">
                <a:latin typeface="Cambria Math" pitchFamily="18" charset="0"/>
                <a:ea typeface="Cambria Math" pitchFamily="18" charset="0"/>
                <a:cs typeface="Times New Roman" pitchFamily="18" charset="0"/>
              </a:rPr>
              <a:t>. Trí tuệ nhân tạo có thể được học tập một lĩnh vực như đã lập trình. Sau đó, nó có thể tự điều hành mọi công việc. AI điều khiển các robot, người máy khác làm việc mà không cần sự điều hành của con người.</a:t>
            </a:r>
            <a:endParaRPr lang="en-US" dirty="0">
              <a:latin typeface="Cambria Math" pitchFamily="18" charset="0"/>
              <a:ea typeface="Cambria Math" pitchFamily="18" charset="0"/>
              <a:cs typeface="Times New Roman" pitchFamily="18" charset="0"/>
            </a:endParaRPr>
          </a:p>
          <a:p>
            <a:pPr fontAlgn="base"/>
            <a:endParaRPr lang="vi-VN" dirty="0">
              <a:latin typeface="Times New Roman" pitchFamily="18" charset="0"/>
              <a:cs typeface="Times New Roman" pitchFamily="18" charset="0"/>
            </a:endParaRPr>
          </a:p>
          <a:p>
            <a:pPr marL="0" indent="0">
              <a:buNone/>
            </a:pPr>
            <a:endParaRPr lang="vi-VN"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
        <p:nvSpPr>
          <p:cNvPr id="5" name="Footer Placeholder 4">
            <a:extLst>
              <a:ext uri="{FF2B5EF4-FFF2-40B4-BE49-F238E27FC236}">
                <a16:creationId xmlns="" xmlns:a16="http://schemas.microsoft.com/office/drawing/2014/main" id="{F365DDA1-9EB8-4C74-A086-0FA53CE5D01C}"/>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0B9A6E3C-02D3-4536-9E24-083C0FDC615A}"/>
              </a:ext>
            </a:extLst>
          </p:cNvPr>
          <p:cNvSpPr>
            <a:spLocks noGrp="1"/>
          </p:cNvSpPr>
          <p:nvPr>
            <p:ph type="sldNum" sz="quarter" idx="12"/>
          </p:nvPr>
        </p:nvSpPr>
        <p:spPr/>
        <p:txBody>
          <a:bodyPr/>
          <a:lstStyle/>
          <a:p>
            <a:fld id="{8C13379D-D487-4446-85FC-E9ED5B8B80F6}" type="slidenum">
              <a:rPr lang="en-US" smtClean="0"/>
              <a:pPr/>
              <a:t>5</a:t>
            </a:fld>
            <a:r>
              <a:rPr lang="en-US"/>
              <a:t> </a:t>
            </a:r>
          </a:p>
        </p:txBody>
      </p:sp>
    </p:spTree>
    <p:extLst>
      <p:ext uri="{BB962C8B-B14F-4D97-AF65-F5344CB8AC3E}">
        <p14:creationId xmlns:p14="http://schemas.microsoft.com/office/powerpoint/2010/main" val="1670581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2C7244-B6EB-42C9-94A7-6D49B57AAB0D}"/>
              </a:ext>
            </a:extLst>
          </p:cNvPr>
          <p:cNvSpPr>
            <a:spLocks noGrp="1"/>
          </p:cNvSpPr>
          <p:nvPr>
            <p:ph type="title"/>
          </p:nvPr>
        </p:nvSpPr>
        <p:spPr/>
        <p:txBody>
          <a:bodyPr/>
          <a:lstStyle/>
          <a:p>
            <a:r>
              <a:rPr lang="en-US" dirty="0" err="1"/>
              <a:t>Tìm</a:t>
            </a:r>
            <a:r>
              <a:rPr lang="en-US" dirty="0"/>
              <a:t> </a:t>
            </a:r>
            <a:r>
              <a:rPr lang="en-US" dirty="0" err="1"/>
              <a:t>hiểu</a:t>
            </a:r>
            <a:r>
              <a:rPr lang="en-US" dirty="0"/>
              <a:t> </a:t>
            </a:r>
            <a:r>
              <a:rPr lang="en-US" dirty="0" err="1"/>
              <a:t>và</a:t>
            </a:r>
            <a:r>
              <a:rPr lang="en-US" dirty="0"/>
              <a:t> </a:t>
            </a:r>
            <a:r>
              <a:rPr lang="en-US" dirty="0" err="1"/>
              <a:t>phân</a:t>
            </a:r>
            <a:r>
              <a:rPr lang="en-US" dirty="0"/>
              <a:t> </a:t>
            </a:r>
            <a:r>
              <a:rPr lang="en-US" dirty="0" err="1"/>
              <a:t>tích</a:t>
            </a:r>
            <a:endParaRPr lang="en-US" dirty="0"/>
          </a:p>
        </p:txBody>
      </p:sp>
      <p:sp>
        <p:nvSpPr>
          <p:cNvPr id="3" name="Content Placeholder 2">
            <a:extLst>
              <a:ext uri="{FF2B5EF4-FFF2-40B4-BE49-F238E27FC236}">
                <a16:creationId xmlns="" xmlns:a16="http://schemas.microsoft.com/office/drawing/2014/main" id="{BF6A4FD9-5D5F-4BCC-B31A-10D606D67E9A}"/>
              </a:ext>
            </a:extLst>
          </p:cNvPr>
          <p:cNvSpPr>
            <a:spLocks noGrp="1"/>
          </p:cNvSpPr>
          <p:nvPr>
            <p:ph idx="1"/>
          </p:nvPr>
        </p:nvSpPr>
        <p:spPr/>
        <p:txBody>
          <a:bodyPr/>
          <a:lstStyle/>
          <a:p>
            <a:pPr lvl="0"/>
            <a:r>
              <a:rPr lang="vi-VN" dirty="0" smtClean="0">
                <a:latin typeface="Cambria Math" pitchFamily="18" charset="0"/>
                <a:ea typeface="Cambria Math" pitchFamily="18" charset="0"/>
              </a:rPr>
              <a:t>3.</a:t>
            </a:r>
            <a:r>
              <a:rPr lang="vi-VN" dirty="0">
                <a:latin typeface="Cambria Math" pitchFamily="18" charset="0"/>
                <a:ea typeface="Cambria Math" pitchFamily="18" charset="0"/>
              </a:rPr>
              <a:t> Nhanh nhạy</a:t>
            </a:r>
            <a:endParaRPr lang="en-US" dirty="0">
              <a:latin typeface="Cambria Math" pitchFamily="18" charset="0"/>
              <a:ea typeface="Cambria Math" pitchFamily="18" charset="0"/>
            </a:endParaRPr>
          </a:p>
          <a:p>
            <a:pPr marL="0" indent="0">
              <a:buNone/>
            </a:pPr>
            <a:r>
              <a:rPr lang="vi-VN" dirty="0">
                <a:latin typeface="Cambria Math" pitchFamily="18" charset="0"/>
                <a:ea typeface="Cambria Math" pitchFamily="18" charset="0"/>
              </a:rPr>
              <a:t>Như đã nói ở trên, một trong những ưu điểm của AI là tự động hóa. Đương nhiên, đi kèm với tự động hóa chính là sự nhanh nhạy.</a:t>
            </a:r>
            <a:endParaRPr lang="en-US" dirty="0">
              <a:latin typeface="Cambria Math" pitchFamily="18" charset="0"/>
              <a:ea typeface="Cambria Math" pitchFamily="18" charset="0"/>
            </a:endParaRPr>
          </a:p>
          <a:p>
            <a:pPr lvl="0"/>
            <a:r>
              <a:rPr lang="vi-VN" dirty="0" smtClean="0">
                <a:latin typeface="Cambria Math" pitchFamily="18" charset="0"/>
                <a:ea typeface="Cambria Math" pitchFamily="18" charset="0"/>
              </a:rPr>
              <a:t>4.</a:t>
            </a:r>
            <a:r>
              <a:rPr lang="vi-VN" dirty="0">
                <a:latin typeface="Cambria Math" pitchFamily="18" charset="0"/>
                <a:ea typeface="Cambria Math" pitchFamily="18" charset="0"/>
              </a:rPr>
              <a:t> Có mặt gần như mọi lúc</a:t>
            </a:r>
            <a:endParaRPr lang="en-US" dirty="0">
              <a:latin typeface="Cambria Math" pitchFamily="18" charset="0"/>
              <a:ea typeface="Cambria Math" pitchFamily="18" charset="0"/>
            </a:endParaRPr>
          </a:p>
          <a:p>
            <a:pPr marL="0" indent="0">
              <a:buNone/>
            </a:pPr>
            <a:r>
              <a:rPr lang="vi-VN" dirty="0">
                <a:latin typeface="Cambria Math" pitchFamily="18" charset="0"/>
                <a:ea typeface="Cambria Math" pitchFamily="18" charset="0"/>
              </a:rPr>
              <a:t>C</a:t>
            </a:r>
            <a:r>
              <a:rPr lang="vi-VN" dirty="0" smtClean="0">
                <a:latin typeface="Cambria Math" pitchFamily="18" charset="0"/>
                <a:ea typeface="Cambria Math" pitchFamily="18" charset="0"/>
              </a:rPr>
              <a:t>húng </a:t>
            </a:r>
            <a:r>
              <a:rPr lang="vi-VN" dirty="0">
                <a:latin typeface="Cambria Math" pitchFamily="18" charset="0"/>
                <a:ea typeface="Cambria Math" pitchFamily="18" charset="0"/>
              </a:rPr>
              <a:t>ta không thể </a:t>
            </a:r>
            <a:r>
              <a:rPr lang="vi-VN" dirty="0" smtClean="0">
                <a:latin typeface="Cambria Math" pitchFamily="18" charset="0"/>
                <a:ea typeface="Cambria Math" pitchFamily="18" charset="0"/>
              </a:rPr>
              <a:t>luôn luôn làm </a:t>
            </a:r>
            <a:r>
              <a:rPr lang="vi-VN" dirty="0">
                <a:latin typeface="Cambria Math" pitchFamily="18" charset="0"/>
                <a:ea typeface="Cambria Math" pitchFamily="18" charset="0"/>
              </a:rPr>
              <a:t>việc hiệu </a:t>
            </a:r>
            <a:r>
              <a:rPr lang="vi-VN" dirty="0" smtClean="0">
                <a:latin typeface="Cambria Math" pitchFamily="18" charset="0"/>
                <a:ea typeface="Cambria Math" pitchFamily="18" charset="0"/>
              </a:rPr>
              <a:t>quả và đạt hiêu quả cao </a:t>
            </a:r>
            <a:r>
              <a:rPr lang="vi-VN" dirty="0">
                <a:latin typeface="Cambria Math" pitchFamily="18" charset="0"/>
                <a:ea typeface="Cambria Math" pitchFamily="18" charset="0"/>
              </a:rPr>
              <a:t>trong suốt thời </a:t>
            </a:r>
            <a:r>
              <a:rPr lang="vi-VN" dirty="0" smtClean="0">
                <a:latin typeface="Cambria Math" pitchFamily="18" charset="0"/>
                <a:ea typeface="Cambria Math" pitchFamily="18" charset="0"/>
              </a:rPr>
              <a:t>gian làm việc. </a:t>
            </a:r>
            <a:r>
              <a:rPr lang="vi-VN" dirty="0">
                <a:latin typeface="Cambria Math" pitchFamily="18" charset="0"/>
                <a:ea typeface="Cambria Math" pitchFamily="18" charset="0"/>
              </a:rPr>
              <a:t>Nhưng máy móc </a:t>
            </a:r>
            <a:r>
              <a:rPr lang="vi-VN" dirty="0" smtClean="0">
                <a:latin typeface="Cambria Math" pitchFamily="18" charset="0"/>
                <a:ea typeface="Cambria Math" pitchFamily="18" charset="0"/>
              </a:rPr>
              <a:t>thì lại có thể</a:t>
            </a:r>
          </a:p>
          <a:p>
            <a:pPr marL="0" indent="0">
              <a:buNone/>
            </a:pPr>
            <a:endParaRPr lang="en-US" dirty="0"/>
          </a:p>
        </p:txBody>
      </p:sp>
      <p:sp>
        <p:nvSpPr>
          <p:cNvPr id="5" name="Footer Placeholder 4">
            <a:extLst>
              <a:ext uri="{FF2B5EF4-FFF2-40B4-BE49-F238E27FC236}">
                <a16:creationId xmlns="" xmlns:a16="http://schemas.microsoft.com/office/drawing/2014/main" id="{4C5801AF-E827-498D-B881-EE725BB5E542}"/>
              </a:ext>
            </a:extLst>
          </p:cNvPr>
          <p:cNvSpPr>
            <a:spLocks noGrp="1"/>
          </p:cNvSpPr>
          <p:nvPr>
            <p:ph type="ftr" sz="quarter" idx="11"/>
          </p:nvPr>
        </p:nvSpPr>
        <p:spPr/>
        <p:txBody>
          <a:bodyPr/>
          <a:lstStyle/>
          <a:p>
            <a:r>
              <a:rPr lang="en-US"/>
              <a:t>IT2000 – Thực hành Nhập môn CNTT-TT</a:t>
            </a:r>
            <a:endParaRPr lang="en-US" dirty="0"/>
          </a:p>
        </p:txBody>
      </p:sp>
      <p:sp>
        <p:nvSpPr>
          <p:cNvPr id="6" name="Slide Number Placeholder 5">
            <a:extLst>
              <a:ext uri="{FF2B5EF4-FFF2-40B4-BE49-F238E27FC236}">
                <a16:creationId xmlns="" xmlns:a16="http://schemas.microsoft.com/office/drawing/2014/main" id="{DEC723FA-0AE6-40CF-8E06-602076A45188}"/>
              </a:ext>
            </a:extLst>
          </p:cNvPr>
          <p:cNvSpPr>
            <a:spLocks noGrp="1"/>
          </p:cNvSpPr>
          <p:nvPr>
            <p:ph type="sldNum" sz="quarter" idx="12"/>
          </p:nvPr>
        </p:nvSpPr>
        <p:spPr/>
        <p:txBody>
          <a:bodyPr/>
          <a:lstStyle/>
          <a:p>
            <a:fld id="{8C13379D-D487-4446-85FC-E9ED5B8B80F6}" type="slidenum">
              <a:rPr lang="en-US" smtClean="0"/>
              <a:pPr/>
              <a:t>6</a:t>
            </a:fld>
            <a:r>
              <a:rPr lang="en-US"/>
              <a:t>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343401"/>
            <a:ext cx="5943600" cy="2129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33973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fade">
                                      <p:cBhvr>
                                        <p:cTn id="2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Tìm</a:t>
            </a:r>
            <a:r>
              <a:rPr lang="en-US" dirty="0"/>
              <a:t> </a:t>
            </a:r>
            <a:r>
              <a:rPr lang="en-US" dirty="0" err="1"/>
              <a:t>hiểu</a:t>
            </a:r>
            <a:r>
              <a:rPr lang="en-US" dirty="0"/>
              <a:t> </a:t>
            </a:r>
            <a:r>
              <a:rPr lang="en-US" dirty="0" err="1"/>
              <a:t>và</a:t>
            </a:r>
            <a:r>
              <a:rPr lang="en-US" dirty="0"/>
              <a:t> </a:t>
            </a:r>
            <a:r>
              <a:rPr lang="en-US" dirty="0" err="1"/>
              <a:t>phân</a:t>
            </a:r>
            <a:r>
              <a:rPr lang="en-US" dirty="0"/>
              <a:t> </a:t>
            </a:r>
            <a:r>
              <a:rPr lang="en-US" dirty="0" err="1"/>
              <a:t>tích</a:t>
            </a:r>
            <a:endParaRPr lang="en-US" dirty="0"/>
          </a:p>
        </p:txBody>
      </p:sp>
      <p:sp>
        <p:nvSpPr>
          <p:cNvPr id="3" name="Content Placeholder 2"/>
          <p:cNvSpPr>
            <a:spLocks noGrp="1"/>
          </p:cNvSpPr>
          <p:nvPr>
            <p:ph idx="1"/>
          </p:nvPr>
        </p:nvSpPr>
        <p:spPr/>
        <p:txBody>
          <a:bodyPr/>
          <a:lstStyle/>
          <a:p>
            <a:r>
              <a:rPr lang="vi-VN" dirty="0" smtClean="0">
                <a:latin typeface="Cambria Math" pitchFamily="18" charset="0"/>
                <a:ea typeface="Cambria Math" pitchFamily="18" charset="0"/>
              </a:rPr>
              <a:t>5.</a:t>
            </a:r>
            <a:r>
              <a:rPr lang="vi-VN" dirty="0">
                <a:latin typeface="Cambria Math" pitchFamily="18" charset="0"/>
                <a:ea typeface="Cambria Math" pitchFamily="18" charset="0"/>
              </a:rPr>
              <a:t> Giảm thiểu sai sót và tăng hiệu quả làm việc</a:t>
            </a:r>
            <a:endParaRPr lang="en-US" dirty="0">
              <a:latin typeface="Cambria Math" pitchFamily="18" charset="0"/>
              <a:ea typeface="Cambria Math" pitchFamily="18" charset="0"/>
            </a:endParaRPr>
          </a:p>
          <a:p>
            <a:pPr marL="0" lvl="0" indent="0">
              <a:buNone/>
            </a:pPr>
            <a:r>
              <a:rPr lang="vi-VN" dirty="0" smtClean="0">
                <a:latin typeface="Cambria Math" pitchFamily="18" charset="0"/>
                <a:ea typeface="Cambria Math" pitchFamily="18" charset="0"/>
              </a:rPr>
              <a:t>Hệ </a:t>
            </a:r>
            <a:r>
              <a:rPr lang="vi-VN" dirty="0">
                <a:latin typeface="Cambria Math" pitchFamily="18" charset="0"/>
                <a:ea typeface="Cambria Math" pitchFamily="18" charset="0"/>
              </a:rPr>
              <a:t>thống AI sẽ loại bỏ nguy cơ do lỗi của con người, tạo ra kết quả chính xác hơn</a:t>
            </a:r>
            <a:r>
              <a:rPr lang="vi-VN" dirty="0" smtClean="0">
                <a:latin typeface="Cambria Math" pitchFamily="18" charset="0"/>
                <a:ea typeface="Cambria Math" pitchFamily="18" charset="0"/>
              </a:rPr>
              <a:t>.</a:t>
            </a:r>
          </a:p>
          <a:p>
            <a:pPr marL="0" lvl="0" indent="0">
              <a:buNone/>
            </a:pPr>
            <a:endParaRPr lang="vi-VN" dirty="0" smtClean="0"/>
          </a:p>
          <a:p>
            <a:pPr marL="0" lvl="0" indent="0">
              <a:buNone/>
            </a:pPr>
            <a:endParaRPr lang="en-US" dirty="0"/>
          </a:p>
        </p:txBody>
      </p:sp>
      <p:sp>
        <p:nvSpPr>
          <p:cNvPr id="5" name="Footer Placeholder 4"/>
          <p:cNvSpPr>
            <a:spLocks noGrp="1"/>
          </p:cNvSpPr>
          <p:nvPr>
            <p:ph type="ftr" sz="quarter" idx="11"/>
          </p:nvPr>
        </p:nvSpPr>
        <p:spPr/>
        <p:txBody>
          <a:bodyPr/>
          <a:lstStyle/>
          <a:p>
            <a:r>
              <a:rPr lang="en-US" dirty="0" smtClean="0"/>
              <a:t>IT2000 – </a:t>
            </a:r>
            <a:r>
              <a:rPr lang="en-US" dirty="0" err="1" smtClean="0"/>
              <a:t>Thực</a:t>
            </a:r>
            <a:r>
              <a:rPr lang="en-US" dirty="0" smtClean="0"/>
              <a:t> </a:t>
            </a:r>
            <a:r>
              <a:rPr lang="en-US" dirty="0" err="1" smtClean="0"/>
              <a:t>hành</a:t>
            </a:r>
            <a:r>
              <a:rPr lang="en-US" dirty="0" smtClean="0"/>
              <a:t> </a:t>
            </a:r>
            <a:r>
              <a:rPr lang="en-US" dirty="0" err="1" smtClean="0"/>
              <a:t>Nhập</a:t>
            </a:r>
            <a:r>
              <a:rPr lang="en-US" dirty="0" smtClean="0"/>
              <a:t> </a:t>
            </a:r>
            <a:r>
              <a:rPr lang="en-US" dirty="0" err="1" smtClean="0"/>
              <a:t>môn</a:t>
            </a:r>
            <a:r>
              <a:rPr lang="en-US" dirty="0" smtClean="0"/>
              <a:t> CNTT-TT</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7</a:t>
            </a:fld>
            <a:r>
              <a:rPr lang="en-US" smtClean="0"/>
              <a:t> </a:t>
            </a:r>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2362200"/>
            <a:ext cx="4580328" cy="4191000"/>
          </a:xfrm>
          <a:prstGeom prst="rect">
            <a:avLst/>
          </a:prstGeom>
        </p:spPr>
      </p:pic>
    </p:spTree>
    <p:extLst>
      <p:ext uri="{BB962C8B-B14F-4D97-AF65-F5344CB8AC3E}">
        <p14:creationId xmlns:p14="http://schemas.microsoft.com/office/powerpoint/2010/main" val="17488637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3492D7-051A-4C1E-8899-0DDDF8B74E37}"/>
              </a:ext>
            </a:extLst>
          </p:cNvPr>
          <p:cNvSpPr>
            <a:spLocks noGrp="1"/>
          </p:cNvSpPr>
          <p:nvPr>
            <p:ph type="title"/>
          </p:nvPr>
        </p:nvSpPr>
        <p:spPr>
          <a:xfrm>
            <a:off x="457200" y="-1"/>
            <a:ext cx="8229600" cy="723105"/>
          </a:xfrm>
        </p:spPr>
        <p:txBody>
          <a:bodyPr anchor="ctr">
            <a:normAutofit/>
          </a:bodyPr>
          <a:lstStyle/>
          <a:p>
            <a:r>
              <a:rPr lang="en-US" dirty="0" err="1"/>
              <a:t>Tìm</a:t>
            </a:r>
            <a:r>
              <a:rPr lang="en-US" dirty="0"/>
              <a:t> </a:t>
            </a:r>
            <a:r>
              <a:rPr lang="en-US" dirty="0" err="1"/>
              <a:t>hiểu</a:t>
            </a:r>
            <a:r>
              <a:rPr lang="en-US" dirty="0"/>
              <a:t> </a:t>
            </a:r>
            <a:r>
              <a:rPr lang="en-US" dirty="0" err="1"/>
              <a:t>và</a:t>
            </a:r>
            <a:r>
              <a:rPr lang="en-US" dirty="0"/>
              <a:t> </a:t>
            </a:r>
            <a:r>
              <a:rPr lang="en-US" dirty="0" err="1"/>
              <a:t>phân</a:t>
            </a:r>
            <a:r>
              <a:rPr lang="en-US" dirty="0"/>
              <a:t> </a:t>
            </a:r>
            <a:r>
              <a:rPr lang="en-US" dirty="0" err="1"/>
              <a:t>tích</a:t>
            </a:r>
            <a:endParaRPr lang="en-US" dirty="0"/>
          </a:p>
        </p:txBody>
      </p:sp>
      <p:sp>
        <p:nvSpPr>
          <p:cNvPr id="3" name="Content Placeholder 2">
            <a:extLst>
              <a:ext uri="{FF2B5EF4-FFF2-40B4-BE49-F238E27FC236}">
                <a16:creationId xmlns="" xmlns:a16="http://schemas.microsoft.com/office/drawing/2014/main" id="{F9A98AE1-FD64-4D4E-91D3-3BCCC433FA7B}"/>
              </a:ext>
            </a:extLst>
          </p:cNvPr>
          <p:cNvSpPr>
            <a:spLocks noGrp="1"/>
          </p:cNvSpPr>
          <p:nvPr>
            <p:ph sz="half" idx="1"/>
          </p:nvPr>
        </p:nvSpPr>
        <p:spPr>
          <a:xfrm>
            <a:off x="457200" y="1219202"/>
            <a:ext cx="4038600" cy="4906961"/>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II.MẶT TRÁI CỦA AI:</a:t>
            </a:r>
          </a:p>
          <a:p>
            <a:pPr marL="0" indent="0">
              <a:spcBef>
                <a:spcPts val="0"/>
              </a:spcBef>
              <a:buNone/>
            </a:pPr>
            <a:r>
              <a:rPr lang="vi-VN" dirty="0">
                <a:effectLst/>
                <a:latin typeface="Times New Roman" panose="02020603050405020304" pitchFamily="18" charset="0"/>
                <a:cs typeface="Times New Roman" panose="02020603050405020304" pitchFamily="18" charset="0"/>
              </a:rPr>
              <a:t>1.Tốn kém một lượng lớn dữ liệu mà lập trình viên AI yêu cầu. </a:t>
            </a:r>
          </a:p>
          <a:p>
            <a:pPr marL="0" indent="0">
              <a:spcBef>
                <a:spcPts val="0"/>
              </a:spcBef>
              <a:buNone/>
            </a:pPr>
            <a:endParaRPr lang="vi-VN" dirty="0">
              <a:latin typeface="Times New Roman" panose="02020603050405020304" pitchFamily="18" charset="0"/>
              <a:cs typeface="Times New Roman" panose="02020603050405020304" pitchFamily="18" charset="0"/>
            </a:endParaRPr>
          </a:p>
          <a:p>
            <a:pPr marL="0" indent="0">
              <a:spcBef>
                <a:spcPts val="0"/>
              </a:spcBef>
              <a:buNone/>
            </a:pPr>
            <a:endParaRPr lang="en-US" dirty="0">
              <a:effectLst/>
              <a:latin typeface="Times New Roman" panose="02020603050405020304" pitchFamily="18" charset="0"/>
              <a:cs typeface="Times New Roman" panose="02020603050405020304" pitchFamily="18" charset="0"/>
            </a:endParaRPr>
          </a:p>
          <a:p>
            <a:pPr marL="0" indent="0">
              <a:spcBef>
                <a:spcPts val="0"/>
              </a:spcBef>
              <a:spcAft>
                <a:spcPts val="800"/>
              </a:spcAft>
              <a:buNone/>
            </a:pPr>
            <a:r>
              <a:rPr lang="vi-VN" dirty="0">
                <a:effectLst/>
                <a:latin typeface="Times New Roman" panose="02020603050405020304" pitchFamily="18" charset="0"/>
                <a:cs typeface="Times New Roman" panose="02020603050405020304" pitchFamily="18" charset="0"/>
              </a:rPr>
              <a:t>2.Chi phí cao:  </a:t>
            </a:r>
            <a:r>
              <a:rPr lang="en-US" dirty="0" err="1">
                <a:effectLst/>
                <a:latin typeface="Times New Roman" panose="02020603050405020304" pitchFamily="18" charset="0"/>
                <a:cs typeface="Times New Roman" panose="02020603050405020304" pitchFamily="18" charset="0"/>
              </a:rPr>
              <a:t>Việc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tạo</a:t>
            </a:r>
            <a:r>
              <a:rPr lang="en-US" dirty="0">
                <a:effectLst/>
                <a:latin typeface="Times New Roman" panose="02020603050405020304" pitchFamily="18" charset="0"/>
                <a:cs typeface="Times New Roman" panose="02020603050405020304" pitchFamily="18" charset="0"/>
              </a:rPr>
              <a:t> ra </a:t>
            </a:r>
            <a:r>
              <a:rPr lang="en-US" dirty="0" err="1">
                <a:effectLst/>
                <a:latin typeface="Times New Roman" panose="02020603050405020304" pitchFamily="18" charset="0"/>
                <a:cs typeface="Times New Roman" panose="02020603050405020304" pitchFamily="18" charset="0"/>
              </a:rPr>
              <a:t>trí</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thông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minh</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nhân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tạo</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đòi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hỏi</a:t>
            </a:r>
            <a:r>
              <a:rPr lang="en-US" dirty="0">
                <a:effectLst/>
                <a:latin typeface="Times New Roman" panose="02020603050405020304" pitchFamily="18" charset="0"/>
                <a:cs typeface="Times New Roman" panose="02020603050405020304" pitchFamily="18" charset="0"/>
              </a:rPr>
              <a:t> chi </a:t>
            </a:r>
            <a:r>
              <a:rPr lang="en-US" dirty="0" err="1">
                <a:effectLst/>
                <a:latin typeface="Times New Roman" panose="02020603050405020304" pitchFamily="18" charset="0"/>
                <a:cs typeface="Times New Roman" panose="02020603050405020304" pitchFamily="18" charset="0"/>
              </a:rPr>
              <a:t>phí</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rất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lớn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với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những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loại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máy</a:t>
            </a:r>
            <a:r>
              <a:rPr lang="en-US" dirty="0">
                <a:effectLst/>
                <a:latin typeface="Times New Roman" panose="02020603050405020304" pitchFamily="18" charset="0"/>
                <a:cs typeface="Times New Roman" panose="02020603050405020304" pitchFamily="18" charset="0"/>
              </a:rPr>
              <a:t> </a:t>
            </a:r>
            <a:r>
              <a:rPr lang="vi-VN"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móc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phức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tạp</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Việc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sửa</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chữa</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và</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bảo</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trì</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cũng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đòi</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hỏi</a:t>
            </a:r>
            <a:r>
              <a:rPr lang="en-US" dirty="0">
                <a:effectLst/>
                <a:latin typeface="Times New Roman" panose="02020603050405020304" pitchFamily="18" charset="0"/>
                <a:cs typeface="Times New Roman" panose="02020603050405020304" pitchFamily="18" charset="0"/>
              </a:rPr>
              <a:t> chi </a:t>
            </a:r>
            <a:r>
              <a:rPr lang="en-US" dirty="0" err="1">
                <a:effectLst/>
                <a:latin typeface="Times New Roman" panose="02020603050405020304" pitchFamily="18" charset="0"/>
                <a:cs typeface="Times New Roman" panose="02020603050405020304" pitchFamily="18" charset="0"/>
              </a:rPr>
              <a:t>phí</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cao</a:t>
            </a:r>
            <a:r>
              <a:rPr lang="en-US" dirty="0">
                <a:effectLst/>
                <a:latin typeface="Times New Roman" panose="02020603050405020304" pitchFamily="18" charset="0"/>
                <a:cs typeface="Times New Roman" panose="02020603050405020304" pitchFamily="18" charset="0"/>
              </a:rPr>
              <a:t>. </a:t>
            </a:r>
            <a:endParaRPr lang="vi-VN" dirty="0">
              <a:effectLst/>
              <a:latin typeface="Times New Roman" panose="02020603050405020304" pitchFamily="18" charset="0"/>
              <a:cs typeface="Times New Roman" panose="02020603050405020304" pitchFamily="18" charset="0"/>
            </a:endParaRPr>
          </a:p>
          <a:p>
            <a:pPr>
              <a:spcBef>
                <a:spcPts val="0"/>
              </a:spcBef>
              <a:spcAft>
                <a:spcPts val="800"/>
              </a:spcAft>
            </a:pPr>
            <a:endParaRPr lang="en-US" dirty="0"/>
          </a:p>
        </p:txBody>
      </p:sp>
      <p:pic>
        <p:nvPicPr>
          <p:cNvPr id="13" name="Picture 12" descr="3d Illustration Wireframe Human Ai System And Infographic Information  Scanner Hud Interface On Blue Background Business Vr Technology And Medical  Digital Transformation Disruption Database Network Stock Photo - Download  Image Now - iStock">
            <a:extLst>
              <a:ext uri="{FF2B5EF4-FFF2-40B4-BE49-F238E27FC236}">
                <a16:creationId xmlns="" xmlns:a16="http://schemas.microsoft.com/office/drawing/2014/main" id="{9658433F-5591-4F4C-8298-C208A68B59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800600" y="1275868"/>
            <a:ext cx="3733801" cy="2073497"/>
          </a:xfrm>
          <a:prstGeom prst="rect">
            <a:avLst/>
          </a:prstGeom>
          <a:noFill/>
          <a:ln>
            <a:noFill/>
          </a:ln>
        </p:spPr>
      </p:pic>
      <p:sp>
        <p:nvSpPr>
          <p:cNvPr id="5" name="Footer Placeholder 4">
            <a:extLst>
              <a:ext uri="{FF2B5EF4-FFF2-40B4-BE49-F238E27FC236}">
                <a16:creationId xmlns="" xmlns:a16="http://schemas.microsoft.com/office/drawing/2014/main" id="{F365DDA1-9EB8-4C74-A086-0FA53CE5D01C}"/>
              </a:ext>
            </a:extLst>
          </p:cNvPr>
          <p:cNvSpPr>
            <a:spLocks noGrp="1"/>
          </p:cNvSpPr>
          <p:nvPr>
            <p:ph type="ftr" sz="quarter" idx="11"/>
          </p:nvPr>
        </p:nvSpPr>
        <p:spPr>
          <a:xfrm>
            <a:off x="2895612" y="6492875"/>
            <a:ext cx="3428975" cy="365125"/>
          </a:xfrm>
        </p:spPr>
        <p:txBody>
          <a:bodyPr anchor="ctr">
            <a:normAutofit/>
          </a:bodyPr>
          <a:lstStyle/>
          <a:p>
            <a:pPr>
              <a:spcAft>
                <a:spcPts val="600"/>
              </a:spcAft>
            </a:pPr>
            <a:r>
              <a:rPr lang="en-US"/>
              <a:t>IT2000 – Thực hành Nhập môn CNTT-TT</a:t>
            </a:r>
          </a:p>
        </p:txBody>
      </p:sp>
      <p:sp>
        <p:nvSpPr>
          <p:cNvPr id="6" name="Slide Number Placeholder 5">
            <a:extLst>
              <a:ext uri="{FF2B5EF4-FFF2-40B4-BE49-F238E27FC236}">
                <a16:creationId xmlns="" xmlns:a16="http://schemas.microsoft.com/office/drawing/2014/main" id="{0B9A6E3C-02D3-4536-9E24-083C0FDC615A}"/>
              </a:ext>
            </a:extLst>
          </p:cNvPr>
          <p:cNvSpPr>
            <a:spLocks noGrp="1"/>
          </p:cNvSpPr>
          <p:nvPr>
            <p:ph type="sldNum" sz="quarter" idx="12"/>
          </p:nvPr>
        </p:nvSpPr>
        <p:spPr>
          <a:xfrm>
            <a:off x="6553200" y="6492875"/>
            <a:ext cx="2133600" cy="365125"/>
          </a:xfrm>
        </p:spPr>
        <p:txBody>
          <a:bodyPr anchor="ctr">
            <a:normAutofit/>
          </a:bodyPr>
          <a:lstStyle/>
          <a:p>
            <a:pPr>
              <a:spcAft>
                <a:spcPts val="600"/>
              </a:spcAft>
            </a:pPr>
            <a:fld id="{8C13379D-D487-4446-85FC-E9ED5B8B80F6}" type="slidenum">
              <a:rPr lang="en-US" smtClean="0"/>
              <a:pPr>
                <a:spcAft>
                  <a:spcPts val="600"/>
                </a:spcAft>
              </a:pPr>
              <a:t>8</a:t>
            </a:fld>
            <a:r>
              <a:rPr lang="en-US"/>
              <a:t> </a:t>
            </a:r>
          </a:p>
        </p:txBody>
      </p:sp>
      <p:pic>
        <p:nvPicPr>
          <p:cNvPr id="14" name="Picture 13" descr="A picture containing text&#10;&#10;Description automatically generated">
            <a:extLst>
              <a:ext uri="{FF2B5EF4-FFF2-40B4-BE49-F238E27FC236}">
                <a16:creationId xmlns="" xmlns:a16="http://schemas.microsoft.com/office/drawing/2014/main" id="{B9B7F660-3A3A-4190-AF29-FB961EC463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6299" y="3559435"/>
            <a:ext cx="3733801" cy="2629972"/>
          </a:xfrm>
          <a:prstGeom prst="rect">
            <a:avLst/>
          </a:prstGeom>
          <a:noFill/>
          <a:ln>
            <a:noFill/>
          </a:ln>
        </p:spPr>
      </p:pic>
    </p:spTree>
    <p:extLst>
      <p:ext uri="{BB962C8B-B14F-4D97-AF65-F5344CB8AC3E}">
        <p14:creationId xmlns:p14="http://schemas.microsoft.com/office/powerpoint/2010/main" val="208916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anim calcmode="lin" valueType="num">
                                      <p:cBhvr>
                                        <p:cTn id="13" dur="2000" fill="hold"/>
                                        <p:tgtEl>
                                          <p:spTgt spid="13"/>
                                        </p:tgtEl>
                                        <p:attrNameLst>
                                          <p:attrName>ppt_w</p:attrName>
                                        </p:attrNameLst>
                                      </p:cBhvr>
                                      <p:tavLst>
                                        <p:tav tm="0" fmla="#ppt_w*sin(2.5*pi*$)">
                                          <p:val>
                                            <p:fltVal val="0"/>
                                          </p:val>
                                        </p:tav>
                                        <p:tav tm="100000">
                                          <p:val>
                                            <p:fltVal val="1"/>
                                          </p:val>
                                        </p:tav>
                                      </p:tavLst>
                                    </p:anim>
                                    <p:anim calcmode="lin" valueType="num">
                                      <p:cBhvr>
                                        <p:cTn id="1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anim calcmode="lin" valueType="num">
                                      <p:cBhvr>
                                        <p:cTn id="2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C78EFD60-BC49-4C5C-B50C-B33475253F6A}"/>
              </a:ext>
            </a:extLst>
          </p:cNvPr>
          <p:cNvSpPr>
            <a:spLocks noGrp="1"/>
          </p:cNvSpPr>
          <p:nvPr>
            <p:ph type="title"/>
          </p:nvPr>
        </p:nvSpPr>
        <p:spPr/>
        <p:txBody>
          <a:bodyPr/>
          <a:lstStyle/>
          <a:p>
            <a:r>
              <a:rPr lang="vi-VN" dirty="0"/>
              <a:t>Tìm hiểu và phân tích</a:t>
            </a:r>
            <a:endParaRPr lang="en-US" dirty="0"/>
          </a:p>
        </p:txBody>
      </p:sp>
      <p:sp>
        <p:nvSpPr>
          <p:cNvPr id="9" name="Content Placeholder 8">
            <a:extLst>
              <a:ext uri="{FF2B5EF4-FFF2-40B4-BE49-F238E27FC236}">
                <a16:creationId xmlns="" xmlns:a16="http://schemas.microsoft.com/office/drawing/2014/main" id="{7D0BE4D1-706F-44AE-854E-A0CAFA1C9925}"/>
              </a:ext>
            </a:extLst>
          </p:cNvPr>
          <p:cNvSpPr>
            <a:spLocks noGrp="1"/>
          </p:cNvSpPr>
          <p:nvPr>
            <p:ph idx="1"/>
          </p:nvPr>
        </p:nvSpPr>
        <p:spPr/>
        <p:txBody>
          <a:bodyPr/>
          <a:lstStyle/>
          <a:p>
            <a:pPr marL="0" indent="0">
              <a:buNone/>
            </a:pPr>
            <a:r>
              <a:rPr lang="vi-VN" dirty="0">
                <a:latin typeface="Times New Roman" panose="02020603050405020304" pitchFamily="18" charset="0"/>
                <a:cs typeface="Times New Roman" panose="02020603050405020304" pitchFamily="18" charset="0"/>
              </a:rPr>
              <a:t>II.MẶT TRÁI CỦA AI:</a:t>
            </a:r>
          </a:p>
          <a:p>
            <a:pPr marL="0" indent="0">
              <a:buNone/>
            </a:pPr>
            <a:r>
              <a:rPr lang="vi-VN" dirty="0">
                <a:latin typeface="Times New Roman" panose="02020603050405020304" pitchFamily="18" charset="0"/>
                <a:cs typeface="Times New Roman" panose="02020603050405020304" pitchFamily="18" charset="0"/>
              </a:rPr>
              <a:t>3.Thay thế con người, gây thất nghiệp: Việc máy móc có thể thay thế con người có thể dẫn đến tình trạng </a:t>
            </a:r>
            <a:r>
              <a:rPr lang="vi-VN" dirty="0" smtClean="0">
                <a:latin typeface="Times New Roman" panose="02020603050405020304" pitchFamily="18" charset="0"/>
                <a:cs typeface="Times New Roman" panose="02020603050405020304" pitchFamily="18" charset="0"/>
              </a:rPr>
              <a:t>thất </a:t>
            </a:r>
            <a:r>
              <a:rPr lang="vi-VN" dirty="0">
                <a:latin typeface="Times New Roman" panose="02020603050405020304" pitchFamily="18" charset="0"/>
                <a:cs typeface="Times New Roman" panose="02020603050405020304" pitchFamily="18" charset="0"/>
              </a:rPr>
              <a:t>nghiệp quy mô lớn, trầm cảm, nghèo đói và các tệ nạn xã hội.</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 xmlns:a16="http://schemas.microsoft.com/office/drawing/2014/main" id="{C027E740-9164-462A-931D-61CA374195A5}"/>
              </a:ext>
            </a:extLst>
          </p:cNvPr>
          <p:cNvSpPr>
            <a:spLocks noGrp="1"/>
          </p:cNvSpPr>
          <p:nvPr>
            <p:ph type="ftr" sz="quarter" idx="11"/>
          </p:nvPr>
        </p:nvSpPr>
        <p:spPr/>
        <p:txBody>
          <a:bodyPr/>
          <a:lstStyle/>
          <a:p>
            <a:r>
              <a:rPr lang="en-US"/>
              <a:t>Tin đại c</a:t>
            </a:r>
            <a:r>
              <a:rPr lang="vi-VN"/>
              <a:t>ư</a:t>
            </a:r>
            <a:r>
              <a:rPr lang="en-US"/>
              <a:t>ơng / Tin học văn phòng / Trình chiếu</a:t>
            </a:r>
          </a:p>
        </p:txBody>
      </p:sp>
      <p:sp>
        <p:nvSpPr>
          <p:cNvPr id="7" name="Slide Number Placeholder 6">
            <a:extLst>
              <a:ext uri="{FF2B5EF4-FFF2-40B4-BE49-F238E27FC236}">
                <a16:creationId xmlns="" xmlns:a16="http://schemas.microsoft.com/office/drawing/2014/main" id="{B38FEDBF-43A9-446A-8F0D-73CEF8845235}"/>
              </a:ext>
            </a:extLst>
          </p:cNvPr>
          <p:cNvSpPr>
            <a:spLocks noGrp="1"/>
          </p:cNvSpPr>
          <p:nvPr>
            <p:ph type="sldNum" sz="quarter" idx="12"/>
          </p:nvPr>
        </p:nvSpPr>
        <p:spPr/>
        <p:txBody>
          <a:bodyPr/>
          <a:lstStyle/>
          <a:p>
            <a:fld id="{8C13379D-D487-4446-85FC-E9ED5B8B80F6}" type="slidenum">
              <a:rPr lang="en-US" smtClean="0"/>
              <a:pPr/>
              <a:t>9</a:t>
            </a:fld>
            <a:endParaRPr lang="en-US"/>
          </a:p>
        </p:txBody>
      </p:sp>
      <p:pic>
        <p:nvPicPr>
          <p:cNvPr id="10" name="Picture 9" descr="Cái giá của...thất nghiệp">
            <a:extLst>
              <a:ext uri="{FF2B5EF4-FFF2-40B4-BE49-F238E27FC236}">
                <a16:creationId xmlns="" xmlns:a16="http://schemas.microsoft.com/office/drawing/2014/main" id="{4E5934F9-E737-4C5E-ABAF-CC5E4EC3E45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3276600"/>
            <a:ext cx="2828925" cy="2582301"/>
          </a:xfrm>
          <a:prstGeom prst="rect">
            <a:avLst/>
          </a:prstGeom>
          <a:noFill/>
          <a:ln>
            <a:noFill/>
          </a:ln>
        </p:spPr>
      </p:pic>
      <p:pic>
        <p:nvPicPr>
          <p:cNvPr id="3074" name="Picture 2" descr="Hệ lụy khi con người bị “thế giới ảo” và “trí tuệ nhân tạo” điều khiển">
            <a:extLst>
              <a:ext uri="{FF2B5EF4-FFF2-40B4-BE49-F238E27FC236}">
                <a16:creationId xmlns="" xmlns:a16="http://schemas.microsoft.com/office/drawing/2014/main" id="{15E488B2-3296-4048-98CC-E0020C60F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3429000"/>
            <a:ext cx="3629025" cy="242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22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heel(1)">
                                      <p:cBhvr>
                                        <p:cTn id="7" dur="75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additive="base">
                                        <p:cTn id="16" dur="500" fill="hold"/>
                                        <p:tgtEl>
                                          <p:spTgt spid="3074"/>
                                        </p:tgtEl>
                                        <p:attrNameLst>
                                          <p:attrName>ppt_x</p:attrName>
                                        </p:attrNameLst>
                                      </p:cBhvr>
                                      <p:tavLst>
                                        <p:tav tm="0">
                                          <p:val>
                                            <p:strVal val="#ppt_x"/>
                                          </p:val>
                                        </p:tav>
                                        <p:tav tm="100000">
                                          <p:val>
                                            <p:strVal val="#ppt_x"/>
                                          </p:val>
                                        </p:tav>
                                      </p:tavLst>
                                    </p:anim>
                                    <p:anim calcmode="lin" valueType="num">
                                      <p:cBhvr additive="base">
                                        <p:cTn id="17"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44BCEC06835B4291CB6C2806D869D3" ma:contentTypeVersion="6" ma:contentTypeDescription="Create a new document." ma:contentTypeScope="" ma:versionID="5bc454f9d703b9eb8f77a474d3145f15">
  <xsd:schema xmlns:xsd="http://www.w3.org/2001/XMLSchema" xmlns:xs="http://www.w3.org/2001/XMLSchema" xmlns:p="http://schemas.microsoft.com/office/2006/metadata/properties" xmlns:ns2="e3bb79e9-f095-419c-a3ab-5a98e0c14c25" targetNamespace="http://schemas.microsoft.com/office/2006/metadata/properties" ma:root="true" ma:fieldsID="3bb0ce5247f7d0fb0cb660b1f9de3b06" ns2:_="">
    <xsd:import namespace="e3bb79e9-f095-419c-a3ab-5a98e0c14c25"/>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b79e9-f095-419c-a3ab-5a98e0c14c25"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e3bb79e9-f095-419c-a3ab-5a98e0c14c25" xsi:nil="true"/>
  </documentManagement>
</p:properties>
</file>

<file path=customXml/itemProps1.xml><?xml version="1.0" encoding="utf-8"?>
<ds:datastoreItem xmlns:ds="http://schemas.openxmlformats.org/officeDocument/2006/customXml" ds:itemID="{E2792448-9EB6-4063-B540-3FC98F97C588}"/>
</file>

<file path=customXml/itemProps2.xml><?xml version="1.0" encoding="utf-8"?>
<ds:datastoreItem xmlns:ds="http://schemas.openxmlformats.org/officeDocument/2006/customXml" ds:itemID="{7DE73F4B-9AD2-430B-9E02-92A8878E418B}"/>
</file>

<file path=customXml/itemProps3.xml><?xml version="1.0" encoding="utf-8"?>
<ds:datastoreItem xmlns:ds="http://schemas.openxmlformats.org/officeDocument/2006/customXml" ds:itemID="{AC4641B6-08F5-459F-B033-C90719BB216C}"/>
</file>

<file path=docProps/app.xml><?xml version="1.0" encoding="utf-8"?>
<Properties xmlns="http://schemas.openxmlformats.org/officeDocument/2006/extended-properties" xmlns:vt="http://schemas.openxmlformats.org/officeDocument/2006/docPropsVTypes">
  <Template/>
  <TotalTime>4738</TotalTime>
  <Words>1676</Words>
  <Application>Microsoft Office PowerPoint</Application>
  <PresentationFormat>On-screen Show (4:3)</PresentationFormat>
  <Paragraphs>227</Paragraphs>
  <Slides>30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Myriad Pro</vt:lpstr>
      <vt:lpstr>Times New Roman</vt:lpstr>
      <vt:lpstr>Wingdings</vt:lpstr>
      <vt:lpstr>Office Theme</vt:lpstr>
      <vt:lpstr>Nhập môn CNTT-TT </vt:lpstr>
      <vt:lpstr>Đặt vấn đề</vt:lpstr>
      <vt:lpstr>Đặt vấn đề:</vt:lpstr>
      <vt:lpstr>Đặt vấn đề:</vt:lpstr>
      <vt:lpstr>Tìm hiểu và phân tích</vt:lpstr>
      <vt:lpstr>Tìm hiểu và phân tích</vt:lpstr>
      <vt:lpstr>Tìm hiểu và phân tích</vt:lpstr>
      <vt:lpstr>Tìm hiểu và phân tích</vt:lpstr>
      <vt:lpstr>Tìm hiểu và phân tích</vt:lpstr>
      <vt:lpstr>Tìm hiểu và phân tích</vt:lpstr>
      <vt:lpstr>Ứng dụng của AI</vt:lpstr>
      <vt:lpstr>Ứng dụng của AI</vt:lpstr>
      <vt:lpstr>Ứng dụng của AI</vt:lpstr>
      <vt:lpstr>Ứng dụng của AI</vt:lpstr>
      <vt:lpstr>Ứng dụng của AI</vt:lpstr>
      <vt:lpstr>Ứng dụng của AI</vt:lpstr>
      <vt:lpstr>Ứng dụng của AI</vt:lpstr>
      <vt:lpstr>Ứng dụng của AI</vt:lpstr>
      <vt:lpstr>Ứng dụng của AI</vt:lpstr>
      <vt:lpstr>Ứng dụng của AI </vt:lpstr>
      <vt:lpstr>Ứng dụng của AI</vt:lpstr>
      <vt:lpstr>Ứng dụng của AI</vt:lpstr>
      <vt:lpstr>Ứng dụng của AI</vt:lpstr>
      <vt:lpstr>Ứng dụng của AI</vt:lpstr>
      <vt:lpstr>Ứng dụng của AI</vt:lpstr>
      <vt:lpstr>Ứng dụng của AI</vt:lpstr>
      <vt:lpstr>Ứng dụng của AI</vt:lpstr>
      <vt:lpstr>Ứng dụng của AI</vt:lpstr>
      <vt:lpstr>Ứng dụng của AI</vt:lpstr>
      <vt:lpstr>PowerPoint Presentation</vt:lpstr>
    </vt:vector>
  </TitlesOfParts>
  <Company>Bộ môn Kỹ thuật Máy tính - Viện CNTT&amp;TT - Đại học Bách Khoa Hà Nội</Company>
  <LinksUpToDate>false</LinksUpToDate>
  <SharedDoc>false</SharedDoc>
  <HyperlinkBase>dce.hust.edu.vn</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 học văn phòng - Trình chiếu</dc:title>
  <dc:creator>tien.nguyenduc@hust.edu.vn</dc:creator>
  <cp:keywords>SOICT</cp:keywords>
  <cp:lastModifiedBy>Do Duc Manh 20210567</cp:lastModifiedBy>
  <cp:revision>274</cp:revision>
  <cp:lastPrinted>2016-09-06T10:19:58Z</cp:lastPrinted>
  <dcterms:created xsi:type="dcterms:W3CDTF">2013-02-19T03:52:16Z</dcterms:created>
  <dcterms:modified xsi:type="dcterms:W3CDTF">2021-10-18T04:35:11Z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0x0101008844BCEC06835B4291CB6C2806D869D3</vt:lpwstr>
  </property>
</Properties>
</file>